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57" r:id="rId3"/>
    <p:sldId id="258" r:id="rId4"/>
    <p:sldId id="286"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Lst>
  <p:sldSz cx="14630400" cy="8229600"/>
  <p:notesSz cx="8229600" cy="146304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15770E-04BC-56F8-5CEA-B461A1540B1D}" v="55" dt="2025-10-14T21:41:55.7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341C6FFE-C604-4471-9955-F746B2E61CAD}" type="datetimeFigureOut">
              <a:t>14/10/2025</a:t>
            </a:fld>
            <a:endParaRPr lang="es-ES"/>
          </a:p>
        </p:txBody>
      </p:sp>
      <p:sp>
        <p:nvSpPr>
          <p:cNvPr id="4" name="Marcador de imagen de diapositiva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F0450FFB-37EE-453E-AABE-D6B82C334526}" type="slidenum">
              <a:t>‹Nº›</a:t>
            </a:fld>
            <a:endParaRPr lang="es-ES"/>
          </a:p>
        </p:txBody>
      </p:sp>
    </p:spTree>
    <p:extLst>
      <p:ext uri="{BB962C8B-B14F-4D97-AF65-F5344CB8AC3E}">
        <p14:creationId xmlns:p14="http://schemas.microsoft.com/office/powerpoint/2010/main" val="3185062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263948-C410-5F86-3772-80B8F9BB6E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B879E0-2300-DA87-4F9B-78F56AE363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F658D9-4595-AD95-14A6-12FB83B8F10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0B2285-D1F6-3583-4820-003BF72AF3BA}"/>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3672176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441371"/>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Cloud Computing para Inteligencia Artificial</a:t>
            </a:r>
            <a:endParaRPr lang="en-US" sz="4450" dirty="0"/>
          </a:p>
        </p:txBody>
      </p:sp>
      <p:sp>
        <p:nvSpPr>
          <p:cNvPr id="4" name="Text 1"/>
          <p:cNvSpPr/>
          <p:nvPr/>
        </p:nvSpPr>
        <p:spPr>
          <a:xfrm>
            <a:off x="793790" y="3199090"/>
            <a:ext cx="7556421" cy="2267903"/>
          </a:xfrm>
          <a:prstGeom prst="rect">
            <a:avLst/>
          </a:prstGeom>
          <a:noFill/>
          <a:ln/>
        </p:spPr>
        <p:txBody>
          <a:bodyPr wrap="square" lIns="0" tIns="0" rIns="0" bIns="0" rtlCol="0" anchor="t"/>
          <a:lstStyle/>
          <a:p>
            <a:pPr marL="0" indent="0" algn="l">
              <a:lnSpc>
                <a:spcPts val="4450"/>
              </a:lnSpc>
              <a:buNone/>
            </a:pPr>
            <a:r>
              <a:rPr lang="en-US" sz="3550" b="1" dirty="0">
                <a:solidFill>
                  <a:srgbClr val="000000"/>
                </a:solidFill>
                <a:latin typeface="Inter Bold" pitchFamily="34" charset="0"/>
                <a:ea typeface="Inter Bold" pitchFamily="34" charset="-122"/>
                <a:cs typeface="Inter Bold" pitchFamily="34" charset="-120"/>
              </a:rPr>
              <a:t>Sesión 5: Servicios de Almacenamiento I - Almacenamiento de Objetos y Bloques</a:t>
            </a:r>
            <a:endParaRPr lang="en-US" sz="3550" dirty="0"/>
          </a:p>
        </p:txBody>
      </p:sp>
      <p:sp>
        <p:nvSpPr>
          <p:cNvPr id="6" name="Text 3"/>
          <p:cNvSpPr/>
          <p:nvPr/>
        </p:nvSpPr>
        <p:spPr>
          <a:xfrm>
            <a:off x="793790" y="6425208"/>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Grado en Ingeniería en Inteligencia Artificial</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981"/>
          </a:xfrm>
          <a:prstGeom prst="rect">
            <a:avLst/>
          </a:prstGeom>
        </p:spPr>
      </p:pic>
      <p:sp>
        <p:nvSpPr>
          <p:cNvPr id="3" name="Text 0"/>
          <p:cNvSpPr/>
          <p:nvPr/>
        </p:nvSpPr>
        <p:spPr>
          <a:xfrm>
            <a:off x="6076117" y="463272"/>
            <a:ext cx="7964567" cy="1052989"/>
          </a:xfrm>
          <a:prstGeom prst="rect">
            <a:avLst/>
          </a:prstGeom>
          <a:noFill/>
          <a:ln/>
        </p:spPr>
        <p:txBody>
          <a:bodyPr wrap="square" lIns="0" tIns="0" rIns="0" bIns="0" rtlCol="0" anchor="t"/>
          <a:lstStyle/>
          <a:p>
            <a:pPr marL="0" indent="0" algn="l">
              <a:lnSpc>
                <a:spcPts val="4100"/>
              </a:lnSpc>
              <a:buNone/>
            </a:pPr>
            <a:r>
              <a:rPr lang="en-US" sz="3300" b="1" dirty="0">
                <a:solidFill>
                  <a:srgbClr val="000000"/>
                </a:solidFill>
                <a:latin typeface="Inter Bold" pitchFamily="34" charset="0"/>
                <a:ea typeface="Inter Bold" pitchFamily="34" charset="-122"/>
                <a:cs typeface="Inter Bold" pitchFamily="34" charset="-120"/>
              </a:rPr>
              <a:t>Clases de Almacenamiento - Archivador Digital (Glacier)</a:t>
            </a:r>
            <a:endParaRPr lang="en-US" sz="3300" dirty="0"/>
          </a:p>
        </p:txBody>
      </p:sp>
      <p:sp>
        <p:nvSpPr>
          <p:cNvPr id="4" name="Text 1"/>
          <p:cNvSpPr/>
          <p:nvPr/>
        </p:nvSpPr>
        <p:spPr>
          <a:xfrm>
            <a:off x="6076117" y="1768912"/>
            <a:ext cx="7964567" cy="269558"/>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Diseñado para el archivado a largo plazo y el coste más bajo posible.</a:t>
            </a:r>
            <a:endParaRPr lang="en-US" sz="1300" dirty="0"/>
          </a:p>
        </p:txBody>
      </p:sp>
      <p:sp>
        <p:nvSpPr>
          <p:cNvPr id="5" name="Shape 2"/>
          <p:cNvSpPr/>
          <p:nvPr/>
        </p:nvSpPr>
        <p:spPr>
          <a:xfrm>
            <a:off x="6076117" y="2228017"/>
            <a:ext cx="168473" cy="1341477"/>
          </a:xfrm>
          <a:prstGeom prst="roundRect">
            <a:avLst>
              <a:gd name="adj" fmla="val 42007"/>
            </a:avLst>
          </a:prstGeom>
          <a:solidFill>
            <a:srgbClr val="DADBF1"/>
          </a:solidFill>
          <a:ln w="7620">
            <a:solidFill>
              <a:srgbClr val="C0C1D7"/>
            </a:solidFill>
            <a:prstDash val="solid"/>
          </a:ln>
        </p:spPr>
      </p:sp>
      <p:sp>
        <p:nvSpPr>
          <p:cNvPr id="6" name="Text 3"/>
          <p:cNvSpPr/>
          <p:nvPr/>
        </p:nvSpPr>
        <p:spPr>
          <a:xfrm>
            <a:off x="6413063" y="2396490"/>
            <a:ext cx="2775942" cy="263247"/>
          </a:xfrm>
          <a:prstGeom prst="rect">
            <a:avLst/>
          </a:prstGeom>
          <a:noFill/>
          <a:ln/>
        </p:spPr>
        <p:txBody>
          <a:bodyPr wrap="none" lIns="0" tIns="0" rIns="0" bIns="0" rtlCol="0" anchor="t"/>
          <a:lstStyle/>
          <a:p>
            <a:pPr marL="0" indent="0" algn="l">
              <a:lnSpc>
                <a:spcPts val="2050"/>
              </a:lnSpc>
              <a:buNone/>
            </a:pPr>
            <a:r>
              <a:rPr lang="en-US" sz="1650" b="1" dirty="0">
                <a:solidFill>
                  <a:srgbClr val="272525"/>
                </a:solidFill>
                <a:latin typeface="Inter Bold" pitchFamily="34" charset="0"/>
                <a:ea typeface="Inter Bold" pitchFamily="34" charset="-122"/>
                <a:cs typeface="Inter Bold" pitchFamily="34" charset="-120"/>
              </a:rPr>
              <a:t>S3 Glacier Instant Retrieval</a:t>
            </a:r>
            <a:endParaRPr lang="en-US" sz="1650" dirty="0"/>
          </a:p>
        </p:txBody>
      </p:sp>
      <p:sp>
        <p:nvSpPr>
          <p:cNvPr id="7" name="Text 4"/>
          <p:cNvSpPr/>
          <p:nvPr/>
        </p:nvSpPr>
        <p:spPr>
          <a:xfrm>
            <a:off x="6413063" y="2760821"/>
            <a:ext cx="7627620" cy="269558"/>
          </a:xfrm>
          <a:prstGeom prst="rect">
            <a:avLst/>
          </a:prstGeom>
          <a:noFill/>
          <a:ln/>
        </p:spPr>
        <p:txBody>
          <a:bodyPr wrap="none" lIns="0" tIns="0" rIns="0" bIns="0" rtlCol="0" anchor="t"/>
          <a:lstStyle/>
          <a:p>
            <a:pPr marL="0" indent="0" algn="l">
              <a:lnSpc>
                <a:spcPts val="2100"/>
              </a:lnSpc>
              <a:buNone/>
            </a:pPr>
            <a:r>
              <a:rPr lang="en-US" sz="1300" b="1" dirty="0">
                <a:solidFill>
                  <a:srgbClr val="272525"/>
                </a:solidFill>
                <a:latin typeface="Inter" pitchFamily="34" charset="0"/>
                <a:ea typeface="Inter" pitchFamily="34" charset="-122"/>
                <a:cs typeface="Inter" pitchFamily="34" charset="-120"/>
              </a:rPr>
              <a:t>Acceso:</a:t>
            </a:r>
            <a:r>
              <a:rPr lang="en-US" sz="1300" dirty="0">
                <a:solidFill>
                  <a:srgbClr val="272525"/>
                </a:solidFill>
                <a:latin typeface="Inter" pitchFamily="34" charset="0"/>
                <a:ea typeface="Inter" pitchFamily="34" charset="-122"/>
                <a:cs typeface="Inter" pitchFamily="34" charset="-120"/>
              </a:rPr>
              <a:t> Milisegundos, como S3 Standard-IA</a:t>
            </a:r>
            <a:endParaRPr lang="en-US" sz="1300" dirty="0"/>
          </a:p>
        </p:txBody>
      </p:sp>
      <p:sp>
        <p:nvSpPr>
          <p:cNvPr id="8" name="Text 5"/>
          <p:cNvSpPr/>
          <p:nvPr/>
        </p:nvSpPr>
        <p:spPr>
          <a:xfrm>
            <a:off x="6413063" y="3131463"/>
            <a:ext cx="7627620" cy="269558"/>
          </a:xfrm>
          <a:prstGeom prst="rect">
            <a:avLst/>
          </a:prstGeom>
          <a:noFill/>
          <a:ln/>
        </p:spPr>
        <p:txBody>
          <a:bodyPr wrap="none" lIns="0" tIns="0" rIns="0" bIns="0" rtlCol="0" anchor="t"/>
          <a:lstStyle/>
          <a:p>
            <a:pPr marL="0" indent="0" algn="l">
              <a:lnSpc>
                <a:spcPts val="2100"/>
              </a:lnSpc>
              <a:buNone/>
            </a:pPr>
            <a:r>
              <a:rPr lang="en-US" sz="1300" b="1" dirty="0">
                <a:solidFill>
                  <a:srgbClr val="272525"/>
                </a:solidFill>
                <a:latin typeface="Inter" pitchFamily="34" charset="0"/>
                <a:ea typeface="Inter" pitchFamily="34" charset="-122"/>
                <a:cs typeface="Inter" pitchFamily="34" charset="-120"/>
              </a:rPr>
              <a:t>Uso:</a:t>
            </a:r>
            <a:r>
              <a:rPr lang="en-US" sz="1300" dirty="0">
                <a:solidFill>
                  <a:srgbClr val="272525"/>
                </a:solidFill>
                <a:latin typeface="Inter" pitchFamily="34" charset="0"/>
                <a:ea typeface="Inter" pitchFamily="34" charset="-122"/>
                <a:cs typeface="Inter" pitchFamily="34" charset="-120"/>
              </a:rPr>
              <a:t> Archivos que se necesitan raramente pero de forma inmediata (ej. archivos médicos)</a:t>
            </a:r>
            <a:endParaRPr lang="en-US" sz="1300" dirty="0"/>
          </a:p>
        </p:txBody>
      </p:sp>
      <p:sp>
        <p:nvSpPr>
          <p:cNvPr id="9" name="Shape 6"/>
          <p:cNvSpPr/>
          <p:nvPr/>
        </p:nvSpPr>
        <p:spPr>
          <a:xfrm>
            <a:off x="6328767" y="3737967"/>
            <a:ext cx="168473" cy="1611035"/>
          </a:xfrm>
          <a:prstGeom prst="roundRect">
            <a:avLst>
              <a:gd name="adj" fmla="val 42007"/>
            </a:avLst>
          </a:prstGeom>
          <a:solidFill>
            <a:srgbClr val="DADBF1"/>
          </a:solidFill>
          <a:ln w="7620">
            <a:solidFill>
              <a:srgbClr val="C0C1D7"/>
            </a:solidFill>
            <a:prstDash val="solid"/>
          </a:ln>
        </p:spPr>
      </p:sp>
      <p:sp>
        <p:nvSpPr>
          <p:cNvPr id="10" name="Text 7"/>
          <p:cNvSpPr/>
          <p:nvPr/>
        </p:nvSpPr>
        <p:spPr>
          <a:xfrm>
            <a:off x="6665714" y="3906441"/>
            <a:ext cx="2855476" cy="263247"/>
          </a:xfrm>
          <a:prstGeom prst="rect">
            <a:avLst/>
          </a:prstGeom>
          <a:noFill/>
          <a:ln/>
        </p:spPr>
        <p:txBody>
          <a:bodyPr wrap="none" lIns="0" tIns="0" rIns="0" bIns="0" rtlCol="0" anchor="t"/>
          <a:lstStyle/>
          <a:p>
            <a:pPr marL="0" indent="0" algn="l">
              <a:lnSpc>
                <a:spcPts val="2050"/>
              </a:lnSpc>
              <a:buNone/>
            </a:pPr>
            <a:r>
              <a:rPr lang="en-US" sz="1650" b="1" dirty="0">
                <a:solidFill>
                  <a:srgbClr val="272525"/>
                </a:solidFill>
                <a:latin typeface="Inter Bold" pitchFamily="34" charset="0"/>
                <a:ea typeface="Inter Bold" pitchFamily="34" charset="-122"/>
                <a:cs typeface="Inter Bold" pitchFamily="34" charset="-120"/>
              </a:rPr>
              <a:t>S3 Glacier Flexible Retrieval</a:t>
            </a:r>
            <a:endParaRPr lang="en-US" sz="1650" dirty="0"/>
          </a:p>
        </p:txBody>
      </p:sp>
      <p:sp>
        <p:nvSpPr>
          <p:cNvPr id="11" name="Text 8"/>
          <p:cNvSpPr/>
          <p:nvPr/>
        </p:nvSpPr>
        <p:spPr>
          <a:xfrm>
            <a:off x="6665714" y="4270772"/>
            <a:ext cx="7374969" cy="269558"/>
          </a:xfrm>
          <a:prstGeom prst="rect">
            <a:avLst/>
          </a:prstGeom>
          <a:noFill/>
          <a:ln/>
        </p:spPr>
        <p:txBody>
          <a:bodyPr wrap="none" lIns="0" tIns="0" rIns="0" bIns="0" rtlCol="0" anchor="t"/>
          <a:lstStyle/>
          <a:p>
            <a:pPr marL="0" indent="0" algn="l">
              <a:lnSpc>
                <a:spcPts val="2100"/>
              </a:lnSpc>
              <a:buNone/>
            </a:pPr>
            <a:r>
              <a:rPr lang="en-US" sz="1300" b="1" dirty="0">
                <a:solidFill>
                  <a:srgbClr val="272525"/>
                </a:solidFill>
                <a:latin typeface="Inter" pitchFamily="34" charset="0"/>
                <a:ea typeface="Inter" pitchFamily="34" charset="-122"/>
                <a:cs typeface="Inter" pitchFamily="34" charset="-120"/>
              </a:rPr>
              <a:t>Acceso:</a:t>
            </a:r>
            <a:r>
              <a:rPr lang="en-US" sz="1300" dirty="0">
                <a:solidFill>
                  <a:srgbClr val="272525"/>
                </a:solidFill>
                <a:latin typeface="Inter" pitchFamily="34" charset="0"/>
                <a:ea typeface="Inter" pitchFamily="34" charset="-122"/>
                <a:cs typeface="Inter" pitchFamily="34" charset="-120"/>
              </a:rPr>
              <a:t> Flexible, desde minutos (acelerado) hasta horas (bulk)</a:t>
            </a:r>
            <a:endParaRPr lang="en-US" sz="1300" dirty="0"/>
          </a:p>
        </p:txBody>
      </p:sp>
      <p:sp>
        <p:nvSpPr>
          <p:cNvPr id="12" name="Text 9"/>
          <p:cNvSpPr/>
          <p:nvPr/>
        </p:nvSpPr>
        <p:spPr>
          <a:xfrm>
            <a:off x="6665714" y="4641413"/>
            <a:ext cx="7374969" cy="539115"/>
          </a:xfrm>
          <a:prstGeom prst="rect">
            <a:avLst/>
          </a:prstGeom>
          <a:noFill/>
          <a:ln/>
        </p:spPr>
        <p:txBody>
          <a:bodyPr wrap="square" lIns="0" tIns="0" rIns="0" bIns="0" rtlCol="0" anchor="t"/>
          <a:lstStyle/>
          <a:p>
            <a:pPr marL="0" indent="0" algn="l">
              <a:lnSpc>
                <a:spcPts val="2100"/>
              </a:lnSpc>
              <a:buNone/>
            </a:pPr>
            <a:r>
              <a:rPr lang="en-US" sz="1300" b="1" dirty="0">
                <a:solidFill>
                  <a:srgbClr val="272525"/>
                </a:solidFill>
                <a:latin typeface="Inter" pitchFamily="34" charset="0"/>
                <a:ea typeface="Inter" pitchFamily="34" charset="-122"/>
                <a:cs typeface="Inter" pitchFamily="34" charset="-120"/>
              </a:rPr>
              <a:t>Uso:</a:t>
            </a:r>
            <a:r>
              <a:rPr lang="en-US" sz="1300" dirty="0">
                <a:solidFill>
                  <a:srgbClr val="272525"/>
                </a:solidFill>
                <a:latin typeface="Inter" pitchFamily="34" charset="0"/>
                <a:ea typeface="Inter" pitchFamily="34" charset="-122"/>
                <a:cs typeface="Inter" pitchFamily="34" charset="-120"/>
              </a:rPr>
              <a:t> El archivado estándar. Backups a largo plazo donde un retraso en la recuperación es aceptable</a:t>
            </a:r>
            <a:endParaRPr lang="en-US" sz="1300" dirty="0"/>
          </a:p>
        </p:txBody>
      </p:sp>
      <p:sp>
        <p:nvSpPr>
          <p:cNvPr id="13" name="Shape 10"/>
          <p:cNvSpPr/>
          <p:nvPr/>
        </p:nvSpPr>
        <p:spPr>
          <a:xfrm>
            <a:off x="6581537" y="5517475"/>
            <a:ext cx="168473" cy="2251234"/>
          </a:xfrm>
          <a:prstGeom prst="roundRect">
            <a:avLst>
              <a:gd name="adj" fmla="val 42007"/>
            </a:avLst>
          </a:prstGeom>
          <a:solidFill>
            <a:srgbClr val="DADBF1"/>
          </a:solidFill>
          <a:ln w="7620">
            <a:solidFill>
              <a:srgbClr val="C0C1D7"/>
            </a:solidFill>
            <a:prstDash val="solid"/>
          </a:ln>
        </p:spPr>
      </p:sp>
      <p:sp>
        <p:nvSpPr>
          <p:cNvPr id="14" name="Text 11"/>
          <p:cNvSpPr/>
          <p:nvPr/>
        </p:nvSpPr>
        <p:spPr>
          <a:xfrm>
            <a:off x="6918484" y="5685949"/>
            <a:ext cx="2485549" cy="263247"/>
          </a:xfrm>
          <a:prstGeom prst="rect">
            <a:avLst/>
          </a:prstGeom>
          <a:noFill/>
          <a:ln/>
        </p:spPr>
        <p:txBody>
          <a:bodyPr wrap="none" lIns="0" tIns="0" rIns="0" bIns="0" rtlCol="0" anchor="t"/>
          <a:lstStyle/>
          <a:p>
            <a:pPr marL="0" indent="0" algn="l">
              <a:lnSpc>
                <a:spcPts val="2050"/>
              </a:lnSpc>
              <a:buNone/>
            </a:pPr>
            <a:r>
              <a:rPr lang="en-US" sz="1650" b="1" dirty="0">
                <a:solidFill>
                  <a:srgbClr val="272525"/>
                </a:solidFill>
                <a:latin typeface="Inter Bold" pitchFamily="34" charset="0"/>
                <a:ea typeface="Inter Bold" pitchFamily="34" charset="-122"/>
                <a:cs typeface="Inter Bold" pitchFamily="34" charset="-120"/>
              </a:rPr>
              <a:t>S3 Glacier Deep Archive</a:t>
            </a:r>
            <a:endParaRPr lang="en-US" sz="1650" dirty="0"/>
          </a:p>
        </p:txBody>
      </p:sp>
      <p:sp>
        <p:nvSpPr>
          <p:cNvPr id="15" name="Text 12"/>
          <p:cNvSpPr/>
          <p:nvPr/>
        </p:nvSpPr>
        <p:spPr>
          <a:xfrm>
            <a:off x="6918484" y="6050280"/>
            <a:ext cx="7122200" cy="269558"/>
          </a:xfrm>
          <a:prstGeom prst="rect">
            <a:avLst/>
          </a:prstGeom>
          <a:noFill/>
          <a:ln/>
        </p:spPr>
        <p:txBody>
          <a:bodyPr wrap="none" lIns="0" tIns="0" rIns="0" bIns="0" rtlCol="0" anchor="t"/>
          <a:lstStyle/>
          <a:p>
            <a:pPr marL="0" indent="0" algn="l">
              <a:lnSpc>
                <a:spcPts val="2100"/>
              </a:lnSpc>
              <a:buNone/>
            </a:pPr>
            <a:r>
              <a:rPr lang="en-US" sz="1300" b="1" dirty="0">
                <a:solidFill>
                  <a:srgbClr val="272525"/>
                </a:solidFill>
                <a:latin typeface="Inter" pitchFamily="34" charset="0"/>
                <a:ea typeface="Inter" pitchFamily="34" charset="-122"/>
                <a:cs typeface="Inter" pitchFamily="34" charset="-120"/>
              </a:rPr>
              <a:t>Acceso:</a:t>
            </a:r>
            <a:r>
              <a:rPr lang="en-US" sz="1300" dirty="0">
                <a:solidFill>
                  <a:srgbClr val="272525"/>
                </a:solidFill>
                <a:latin typeface="Inter" pitchFamily="34" charset="0"/>
                <a:ea typeface="Inter" pitchFamily="34" charset="-122"/>
                <a:cs typeface="Inter" pitchFamily="34" charset="-120"/>
              </a:rPr>
              <a:t> Lento, típicamente en 12 horas</a:t>
            </a:r>
            <a:endParaRPr lang="en-US" sz="1300" dirty="0"/>
          </a:p>
        </p:txBody>
      </p:sp>
      <p:sp>
        <p:nvSpPr>
          <p:cNvPr id="16" name="Text 13"/>
          <p:cNvSpPr/>
          <p:nvPr/>
        </p:nvSpPr>
        <p:spPr>
          <a:xfrm>
            <a:off x="6918484" y="6420922"/>
            <a:ext cx="7122200" cy="539115"/>
          </a:xfrm>
          <a:prstGeom prst="rect">
            <a:avLst/>
          </a:prstGeom>
          <a:noFill/>
          <a:ln/>
        </p:spPr>
        <p:txBody>
          <a:bodyPr wrap="square" lIns="0" tIns="0" rIns="0" bIns="0" rtlCol="0" anchor="t"/>
          <a:lstStyle/>
          <a:p>
            <a:pPr marL="0" indent="0" algn="l">
              <a:lnSpc>
                <a:spcPts val="2100"/>
              </a:lnSpc>
              <a:buNone/>
            </a:pPr>
            <a:r>
              <a:rPr lang="en-US" sz="1300" b="1" dirty="0">
                <a:solidFill>
                  <a:srgbClr val="272525"/>
                </a:solidFill>
                <a:latin typeface="Inter" pitchFamily="34" charset="0"/>
                <a:ea typeface="Inter" pitchFamily="34" charset="-122"/>
                <a:cs typeface="Inter" pitchFamily="34" charset="-120"/>
              </a:rPr>
              <a:t>Uso:</a:t>
            </a:r>
            <a:r>
              <a:rPr lang="en-US" sz="1300" dirty="0">
                <a:solidFill>
                  <a:srgbClr val="272525"/>
                </a:solidFill>
                <a:latin typeface="Inter" pitchFamily="34" charset="0"/>
                <a:ea typeface="Inter" pitchFamily="34" charset="-122"/>
                <a:cs typeface="Inter" pitchFamily="34" charset="-120"/>
              </a:rPr>
              <a:t> El almacenamiento más barato de AWS. Para retención de datos regulatoria o archivado de datos que casi nunca se accederán</a:t>
            </a:r>
            <a:endParaRPr lang="en-US" sz="1300" dirty="0"/>
          </a:p>
        </p:txBody>
      </p:sp>
      <p:sp>
        <p:nvSpPr>
          <p:cNvPr id="17" name="Text 14"/>
          <p:cNvSpPr/>
          <p:nvPr/>
        </p:nvSpPr>
        <p:spPr>
          <a:xfrm>
            <a:off x="6918484" y="7061121"/>
            <a:ext cx="7122200" cy="539115"/>
          </a:xfrm>
          <a:prstGeom prst="rect">
            <a:avLst/>
          </a:prstGeom>
          <a:noFill/>
          <a:ln/>
        </p:spPr>
        <p:txBody>
          <a:bodyPr wrap="square" lIns="0" tIns="0" rIns="0" bIns="0" rtlCol="0" anchor="t"/>
          <a:lstStyle/>
          <a:p>
            <a:pPr marL="0" indent="0" algn="l">
              <a:lnSpc>
                <a:spcPts val="2100"/>
              </a:lnSpc>
              <a:buNone/>
            </a:pPr>
            <a:r>
              <a:rPr lang="en-US" sz="1300" b="1" dirty="0">
                <a:solidFill>
                  <a:srgbClr val="272525"/>
                </a:solidFill>
                <a:latin typeface="Inter" pitchFamily="34" charset="0"/>
                <a:ea typeface="Inter" pitchFamily="34" charset="-122"/>
                <a:cs typeface="Inter" pitchFamily="34" charset="-120"/>
              </a:rPr>
              <a:t>Caso IA:</a:t>
            </a:r>
            <a:r>
              <a:rPr lang="en-US" sz="1300" dirty="0">
                <a:solidFill>
                  <a:srgbClr val="272525"/>
                </a:solidFill>
                <a:latin typeface="Inter" pitchFamily="34" charset="0"/>
                <a:ea typeface="Inter" pitchFamily="34" charset="-122"/>
                <a:cs typeface="Inter" pitchFamily="34" charset="-120"/>
              </a:rPr>
              <a:t> Archivar snapshots de modelos muy antiguos o logs de cumplimiento de hace años</a:t>
            </a:r>
            <a:endParaRPr lang="en-US" sz="13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88394" y="383738"/>
            <a:ext cx="6317933" cy="436007"/>
          </a:xfrm>
          <a:prstGeom prst="rect">
            <a:avLst/>
          </a:prstGeom>
          <a:noFill/>
          <a:ln/>
        </p:spPr>
        <p:txBody>
          <a:bodyPr wrap="none" lIns="0" tIns="0" rIns="0" bIns="0" rtlCol="0" anchor="t"/>
          <a:lstStyle/>
          <a:p>
            <a:pPr marL="0" indent="0" algn="l">
              <a:lnSpc>
                <a:spcPts val="3400"/>
              </a:lnSpc>
              <a:buNone/>
            </a:pPr>
            <a:r>
              <a:rPr lang="en-US" sz="2700" b="1" dirty="0">
                <a:solidFill>
                  <a:srgbClr val="000000"/>
                </a:solidFill>
                <a:latin typeface="Inter Bold" pitchFamily="34" charset="0"/>
                <a:ea typeface="Inter Bold" pitchFamily="34" charset="-122"/>
                <a:cs typeface="Inter Bold" pitchFamily="34" charset="-120"/>
              </a:rPr>
              <a:t>Característica Avanzada: Versionado</a:t>
            </a:r>
            <a:endParaRPr lang="en-US" sz="2700" dirty="0"/>
          </a:p>
        </p:txBody>
      </p:sp>
      <p:sp>
        <p:nvSpPr>
          <p:cNvPr id="3" name="Text 1"/>
          <p:cNvSpPr/>
          <p:nvPr/>
        </p:nvSpPr>
        <p:spPr>
          <a:xfrm>
            <a:off x="488394" y="1168598"/>
            <a:ext cx="1744385" cy="218003"/>
          </a:xfrm>
          <a:prstGeom prst="rect">
            <a:avLst/>
          </a:prstGeom>
          <a:noFill/>
          <a:ln/>
        </p:spPr>
        <p:txBody>
          <a:bodyPr wrap="none" lIns="0" tIns="0" rIns="0" bIns="0" rtlCol="0" anchor="t"/>
          <a:lstStyle/>
          <a:p>
            <a:pPr marL="0" indent="0" algn="l">
              <a:lnSpc>
                <a:spcPts val="1700"/>
              </a:lnSpc>
              <a:buNone/>
            </a:pPr>
            <a:r>
              <a:rPr lang="en-US" b="1" dirty="0">
                <a:solidFill>
                  <a:srgbClr val="000000"/>
                </a:solidFill>
                <a:latin typeface="Inter Bold" pitchFamily="34" charset="0"/>
                <a:ea typeface="Inter Bold" pitchFamily="34" charset="-122"/>
                <a:cs typeface="Inter Bold" pitchFamily="34" charset="-120"/>
              </a:rPr>
              <a:t>¿Qué es?</a:t>
            </a:r>
            <a:endParaRPr lang="en-US" dirty="0"/>
          </a:p>
        </p:txBody>
      </p:sp>
      <p:sp>
        <p:nvSpPr>
          <p:cNvPr id="4" name="Text 2"/>
          <p:cNvSpPr/>
          <p:nvPr/>
        </p:nvSpPr>
        <p:spPr>
          <a:xfrm>
            <a:off x="488394" y="1526143"/>
            <a:ext cx="6656546" cy="446484"/>
          </a:xfrm>
          <a:prstGeom prst="rect">
            <a:avLst/>
          </a:prstGeom>
          <a:noFill/>
          <a:ln/>
        </p:spPr>
        <p:txBody>
          <a:bodyPr wrap="square" lIns="0" tIns="0" rIns="0" bIns="0" rtlCol="0" anchor="t"/>
          <a:lstStyle/>
          <a:p>
            <a:pPr marL="0" indent="0" algn="l">
              <a:lnSpc>
                <a:spcPts val="1750"/>
              </a:lnSpc>
              <a:buNone/>
            </a:pPr>
            <a:r>
              <a:rPr lang="en-US" sz="1400" dirty="0">
                <a:solidFill>
                  <a:srgbClr val="272525"/>
                </a:solidFill>
                <a:latin typeface="Inter" pitchFamily="34" charset="0"/>
                <a:ea typeface="Inter" pitchFamily="34" charset="-122"/>
                <a:cs typeface="Inter" pitchFamily="34" charset="-120"/>
              </a:rPr>
              <a:t>Al activar el versionado en un bucket, S3 guarda todas las versiones de un objeto. No se sobrescribe, se añade una nueva versión.</a:t>
            </a:r>
            <a:endParaRPr lang="en-US" sz="1400" dirty="0"/>
          </a:p>
        </p:txBody>
      </p:sp>
      <p:sp>
        <p:nvSpPr>
          <p:cNvPr id="5" name="Text 3"/>
          <p:cNvSpPr/>
          <p:nvPr/>
        </p:nvSpPr>
        <p:spPr>
          <a:xfrm>
            <a:off x="488394" y="2112169"/>
            <a:ext cx="1744385" cy="218003"/>
          </a:xfrm>
          <a:prstGeom prst="rect">
            <a:avLst/>
          </a:prstGeom>
          <a:noFill/>
          <a:ln/>
        </p:spPr>
        <p:txBody>
          <a:bodyPr wrap="none" lIns="0" tIns="0" rIns="0" bIns="0" rtlCol="0" anchor="t"/>
          <a:lstStyle/>
          <a:p>
            <a:pPr marL="0" indent="0" algn="l">
              <a:lnSpc>
                <a:spcPts val="1700"/>
              </a:lnSpc>
              <a:buNone/>
            </a:pPr>
            <a:r>
              <a:rPr lang="en-US" b="1" dirty="0">
                <a:solidFill>
                  <a:srgbClr val="000000"/>
                </a:solidFill>
                <a:latin typeface="Inter Bold" pitchFamily="34" charset="0"/>
                <a:ea typeface="Inter Bold" pitchFamily="34" charset="-122"/>
                <a:cs typeface="Inter Bold" pitchFamily="34" charset="-120"/>
              </a:rPr>
              <a:t>Protección</a:t>
            </a:r>
            <a:endParaRPr lang="en-US" dirty="0"/>
          </a:p>
        </p:txBody>
      </p:sp>
      <p:sp>
        <p:nvSpPr>
          <p:cNvPr id="6" name="Text 4"/>
          <p:cNvSpPr/>
          <p:nvPr/>
        </p:nvSpPr>
        <p:spPr>
          <a:xfrm>
            <a:off x="488394" y="2469713"/>
            <a:ext cx="6656546" cy="223242"/>
          </a:xfrm>
          <a:prstGeom prst="rect">
            <a:avLst/>
          </a:prstGeom>
          <a:noFill/>
          <a:ln/>
        </p:spPr>
        <p:txBody>
          <a:bodyPr wrap="none" lIns="0" tIns="0" rIns="0" bIns="0" rtlCol="0" anchor="t"/>
          <a:lstStyle/>
          <a:p>
            <a:pPr marL="342900" indent="-342900" algn="l">
              <a:lnSpc>
                <a:spcPts val="1750"/>
              </a:lnSpc>
              <a:buSzPct val="100000"/>
              <a:buChar char="•"/>
            </a:pPr>
            <a:r>
              <a:rPr lang="en-US" sz="1400" b="1" dirty="0">
                <a:solidFill>
                  <a:srgbClr val="272525"/>
                </a:solidFill>
                <a:latin typeface="Inter" pitchFamily="34" charset="0"/>
                <a:ea typeface="Inter" pitchFamily="34" charset="-122"/>
                <a:cs typeface="Inter" pitchFamily="34" charset="-120"/>
              </a:rPr>
              <a:t>Contra sobrescritura:</a:t>
            </a:r>
            <a:r>
              <a:rPr lang="en-US" sz="1400" dirty="0">
                <a:solidFill>
                  <a:srgbClr val="272525"/>
                </a:solidFill>
                <a:latin typeface="Inter" pitchFamily="34" charset="0"/>
                <a:ea typeface="Inter" pitchFamily="34" charset="-122"/>
                <a:cs typeface="Inter" pitchFamily="34" charset="-120"/>
              </a:rPr>
              <a:t> Si subes un fichero con la misma clave, la versión anterior se conserva</a:t>
            </a:r>
            <a:endParaRPr lang="en-US" sz="1400" dirty="0"/>
          </a:p>
        </p:txBody>
      </p:sp>
      <p:sp>
        <p:nvSpPr>
          <p:cNvPr id="7" name="Text 5"/>
          <p:cNvSpPr/>
          <p:nvPr/>
        </p:nvSpPr>
        <p:spPr>
          <a:xfrm>
            <a:off x="488394" y="2741771"/>
            <a:ext cx="6656546" cy="446484"/>
          </a:xfrm>
          <a:prstGeom prst="rect">
            <a:avLst/>
          </a:prstGeom>
          <a:noFill/>
          <a:ln/>
        </p:spPr>
        <p:txBody>
          <a:bodyPr wrap="square" lIns="0" tIns="0" rIns="0" bIns="0" rtlCol="0" anchor="t"/>
          <a:lstStyle/>
          <a:p>
            <a:pPr marL="342900" indent="-342900" algn="l">
              <a:lnSpc>
                <a:spcPts val="1750"/>
              </a:lnSpc>
              <a:buSzPct val="100000"/>
              <a:buChar char="•"/>
            </a:pPr>
            <a:r>
              <a:rPr lang="en-US" sz="1400" b="1" dirty="0">
                <a:solidFill>
                  <a:srgbClr val="272525"/>
                </a:solidFill>
                <a:latin typeface="Inter" pitchFamily="34" charset="0"/>
                <a:ea typeface="Inter" pitchFamily="34" charset="-122"/>
                <a:cs typeface="Inter" pitchFamily="34" charset="-120"/>
              </a:rPr>
              <a:t>Contra eliminación accidental:</a:t>
            </a:r>
            <a:r>
              <a:rPr lang="en-US" sz="1400" dirty="0">
                <a:solidFill>
                  <a:srgbClr val="272525"/>
                </a:solidFill>
                <a:latin typeface="Inter" pitchFamily="34" charset="0"/>
                <a:ea typeface="Inter" pitchFamily="34" charset="-122"/>
                <a:cs typeface="Inter" pitchFamily="34" charset="-120"/>
              </a:rPr>
              <a:t> Si borras un objeto, S3 inserta un "marcador de eliminación" (</a:t>
            </a:r>
            <a:r>
              <a:rPr lang="en-US" sz="1400" i="1" dirty="0">
                <a:solidFill>
                  <a:srgbClr val="272525"/>
                </a:solidFill>
                <a:latin typeface="Inter" pitchFamily="34" charset="0"/>
                <a:ea typeface="Inter" pitchFamily="34" charset="-122"/>
                <a:cs typeface="Inter" pitchFamily="34" charset="-120"/>
              </a:rPr>
              <a:t>delete marker</a:t>
            </a:r>
            <a:r>
              <a:rPr lang="en-US" sz="1400" dirty="0">
                <a:solidFill>
                  <a:srgbClr val="272525"/>
                </a:solidFill>
                <a:latin typeface="Inter" pitchFamily="34" charset="0"/>
                <a:ea typeface="Inter" pitchFamily="34" charset="-122"/>
                <a:cs typeface="Inter" pitchFamily="34" charset="-120"/>
              </a:rPr>
              <a:t>), pero la versión anterior sigue existiendo</a:t>
            </a:r>
            <a:endParaRPr lang="en-US" sz="1400" dirty="0"/>
          </a:p>
        </p:txBody>
      </p:sp>
      <p:sp>
        <p:nvSpPr>
          <p:cNvPr id="8" name="Text 6"/>
          <p:cNvSpPr/>
          <p:nvPr/>
        </p:nvSpPr>
        <p:spPr>
          <a:xfrm>
            <a:off x="513635" y="3568898"/>
            <a:ext cx="1744385" cy="218003"/>
          </a:xfrm>
          <a:prstGeom prst="rect">
            <a:avLst/>
          </a:prstGeom>
          <a:noFill/>
          <a:ln/>
        </p:spPr>
        <p:txBody>
          <a:bodyPr wrap="none" lIns="0" tIns="0" rIns="0" bIns="0" rtlCol="0" anchor="t"/>
          <a:lstStyle/>
          <a:p>
            <a:pPr marL="0" indent="0" algn="l">
              <a:lnSpc>
                <a:spcPts val="1700"/>
              </a:lnSpc>
              <a:buNone/>
            </a:pPr>
            <a:r>
              <a:rPr lang="en-US" b="1" dirty="0">
                <a:solidFill>
                  <a:srgbClr val="000000"/>
                </a:solidFill>
                <a:latin typeface="Inter Bold" pitchFamily="34" charset="0"/>
                <a:ea typeface="Inter Bold" pitchFamily="34" charset="-122"/>
                <a:cs typeface="Inter Bold" pitchFamily="34" charset="-120"/>
              </a:rPr>
              <a:t>Consideraciones</a:t>
            </a:r>
            <a:endParaRPr lang="en-US" dirty="0"/>
          </a:p>
        </p:txBody>
      </p:sp>
      <p:sp>
        <p:nvSpPr>
          <p:cNvPr id="9" name="Text 7"/>
          <p:cNvSpPr/>
          <p:nvPr/>
        </p:nvSpPr>
        <p:spPr>
          <a:xfrm>
            <a:off x="513635" y="3926443"/>
            <a:ext cx="6656546" cy="223242"/>
          </a:xfrm>
          <a:prstGeom prst="rect">
            <a:avLst/>
          </a:prstGeom>
          <a:noFill/>
          <a:ln/>
        </p:spPr>
        <p:txBody>
          <a:bodyPr wrap="none" lIns="0" tIns="0" rIns="0" bIns="0" rtlCol="0" anchor="t"/>
          <a:lstStyle/>
          <a:p>
            <a:pPr marL="342900" indent="-342900" algn="l">
              <a:lnSpc>
                <a:spcPts val="1750"/>
              </a:lnSpc>
              <a:buSzPct val="100000"/>
              <a:buChar char="•"/>
            </a:pPr>
            <a:r>
              <a:rPr lang="en-US" sz="1400" b="1" dirty="0">
                <a:solidFill>
                  <a:srgbClr val="272525"/>
                </a:solidFill>
                <a:latin typeface="Inter" pitchFamily="34" charset="0"/>
                <a:ea typeface="Inter" pitchFamily="34" charset="-122"/>
                <a:cs typeface="Inter" pitchFamily="34" charset="-120"/>
              </a:rPr>
              <a:t>Coste:</a:t>
            </a:r>
            <a:r>
              <a:rPr lang="en-US" sz="1400" dirty="0">
                <a:solidFill>
                  <a:srgbClr val="272525"/>
                </a:solidFill>
                <a:latin typeface="Inter" pitchFamily="34" charset="0"/>
                <a:ea typeface="Inter" pitchFamily="34" charset="-122"/>
                <a:cs typeface="Inter" pitchFamily="34" charset="-120"/>
              </a:rPr>
              <a:t> Pagas por el almacenamiento de todas las versiones guardadas</a:t>
            </a:r>
            <a:endParaRPr lang="en-US" sz="1400" dirty="0"/>
          </a:p>
        </p:txBody>
      </p:sp>
      <p:sp>
        <p:nvSpPr>
          <p:cNvPr id="10" name="Text 8"/>
          <p:cNvSpPr/>
          <p:nvPr/>
        </p:nvSpPr>
        <p:spPr>
          <a:xfrm>
            <a:off x="513635" y="4198501"/>
            <a:ext cx="6656546" cy="446484"/>
          </a:xfrm>
          <a:prstGeom prst="rect">
            <a:avLst/>
          </a:prstGeom>
          <a:noFill/>
          <a:ln/>
        </p:spPr>
        <p:txBody>
          <a:bodyPr wrap="square" lIns="0" tIns="0" rIns="0" bIns="0" rtlCol="0" anchor="t"/>
          <a:lstStyle/>
          <a:p>
            <a:pPr marL="342900" indent="-342900" algn="l">
              <a:lnSpc>
                <a:spcPts val="1750"/>
              </a:lnSpc>
              <a:buSzPct val="100000"/>
              <a:buChar char="•"/>
            </a:pPr>
            <a:r>
              <a:rPr lang="en-US" sz="1400" b="1" dirty="0">
                <a:solidFill>
                  <a:srgbClr val="272525"/>
                </a:solidFill>
                <a:latin typeface="Inter" pitchFamily="34" charset="0"/>
                <a:ea typeface="Inter" pitchFamily="34" charset="-122"/>
                <a:cs typeface="Inter" pitchFamily="34" charset="-120"/>
              </a:rPr>
              <a:t>Implicación para IA:</a:t>
            </a:r>
            <a:r>
              <a:rPr lang="en-US" sz="1400" dirty="0">
                <a:solidFill>
                  <a:srgbClr val="272525"/>
                </a:solidFill>
                <a:latin typeface="Inter" pitchFamily="34" charset="0"/>
                <a:ea typeface="Inter" pitchFamily="34" charset="-122"/>
                <a:cs typeface="Inter" pitchFamily="34" charset="-120"/>
              </a:rPr>
              <a:t> Fundamental para la reproducibilidad. Puedes recuperar la versión exacta de un dataset o configuración con el que se entrenó un modelo específico</a:t>
            </a:r>
            <a:endParaRPr lang="en-US" sz="1400" dirty="0"/>
          </a:p>
        </p:txBody>
      </p:sp>
      <p:pic>
        <p:nvPicPr>
          <p:cNvPr id="11" name="Image 0" descr="preencoded.png"/>
          <p:cNvPicPr>
            <a:picLocks noChangeAspect="1"/>
          </p:cNvPicPr>
          <p:nvPr/>
        </p:nvPicPr>
        <p:blipFill>
          <a:blip r:embed="rId3"/>
          <a:stretch>
            <a:fillRect/>
          </a:stretch>
        </p:blipFill>
        <p:spPr>
          <a:xfrm>
            <a:off x="7735967" y="1380054"/>
            <a:ext cx="6656546" cy="665654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469583" y="368975"/>
            <a:ext cx="8324493" cy="419219"/>
          </a:xfrm>
          <a:prstGeom prst="rect">
            <a:avLst/>
          </a:prstGeom>
          <a:noFill/>
          <a:ln/>
        </p:spPr>
        <p:txBody>
          <a:bodyPr wrap="none" lIns="0" tIns="0" rIns="0" bIns="0" rtlCol="0" anchor="t"/>
          <a:lstStyle/>
          <a:p>
            <a:pPr marL="0" indent="0" algn="l">
              <a:lnSpc>
                <a:spcPts val="3300"/>
              </a:lnSpc>
              <a:buNone/>
            </a:pPr>
            <a:r>
              <a:rPr lang="en-US" sz="2600" b="1" dirty="0">
                <a:solidFill>
                  <a:srgbClr val="000000"/>
                </a:solidFill>
                <a:latin typeface="Inter Bold" pitchFamily="34" charset="0"/>
                <a:ea typeface="Inter Bold" pitchFamily="34" charset="-122"/>
                <a:cs typeface="Inter Bold" pitchFamily="34" charset="-120"/>
              </a:rPr>
              <a:t>Característica Avanzada: Políticas de Ciclo de Vida</a:t>
            </a:r>
            <a:endParaRPr lang="en-US" sz="2600" dirty="0"/>
          </a:p>
        </p:txBody>
      </p:sp>
      <p:sp>
        <p:nvSpPr>
          <p:cNvPr id="3" name="Text 1"/>
          <p:cNvSpPr/>
          <p:nvPr/>
        </p:nvSpPr>
        <p:spPr>
          <a:xfrm>
            <a:off x="469583" y="1123474"/>
            <a:ext cx="2127647" cy="209669"/>
          </a:xfrm>
          <a:prstGeom prst="rect">
            <a:avLst/>
          </a:prstGeom>
          <a:noFill/>
          <a:ln/>
        </p:spPr>
        <p:txBody>
          <a:bodyPr wrap="none" lIns="0" tIns="0" rIns="0" bIns="0" rtlCol="0" anchor="t"/>
          <a:lstStyle/>
          <a:p>
            <a:pPr marL="0" indent="0" algn="l">
              <a:lnSpc>
                <a:spcPts val="1650"/>
              </a:lnSpc>
              <a:buNone/>
            </a:pPr>
            <a:r>
              <a:rPr lang="en-US" b="1" dirty="0">
                <a:solidFill>
                  <a:srgbClr val="000000"/>
                </a:solidFill>
                <a:latin typeface="Inter Bold" pitchFamily="34" charset="0"/>
                <a:ea typeface="Inter Bold" pitchFamily="34" charset="-122"/>
                <a:cs typeface="Inter Bold" pitchFamily="34" charset="-120"/>
              </a:rPr>
              <a:t>Automatización de costes</a:t>
            </a:r>
            <a:endParaRPr lang="en-US" dirty="0"/>
          </a:p>
        </p:txBody>
      </p:sp>
      <p:sp>
        <p:nvSpPr>
          <p:cNvPr id="4" name="Text 2"/>
          <p:cNvSpPr/>
          <p:nvPr/>
        </p:nvSpPr>
        <p:spPr>
          <a:xfrm>
            <a:off x="469583" y="1467207"/>
            <a:ext cx="6682026" cy="214670"/>
          </a:xfrm>
          <a:prstGeom prst="rect">
            <a:avLst/>
          </a:prstGeom>
          <a:noFill/>
          <a:ln/>
        </p:spPr>
        <p:txBody>
          <a:bodyPr wrap="none" lIns="0" tIns="0" rIns="0" bIns="0" rtlCol="0" anchor="t"/>
          <a:lstStyle/>
          <a:p>
            <a:pPr marL="0" indent="0" algn="l">
              <a:lnSpc>
                <a:spcPts val="1650"/>
              </a:lnSpc>
              <a:buNone/>
            </a:pPr>
            <a:r>
              <a:rPr lang="en-US" sz="1400" dirty="0">
                <a:solidFill>
                  <a:srgbClr val="272525"/>
                </a:solidFill>
                <a:latin typeface="Inter" pitchFamily="34" charset="0"/>
                <a:ea typeface="Inter" pitchFamily="34" charset="-122"/>
                <a:cs typeface="Inter" pitchFamily="34" charset="-120"/>
              </a:rPr>
              <a:t>Permite definir reglas para gestionar el ciclo de vida de los objetos de forma automática.</a:t>
            </a:r>
            <a:endParaRPr lang="en-US" sz="1400" dirty="0"/>
          </a:p>
        </p:txBody>
      </p:sp>
      <p:sp>
        <p:nvSpPr>
          <p:cNvPr id="5" name="Text 3"/>
          <p:cNvSpPr/>
          <p:nvPr/>
        </p:nvSpPr>
        <p:spPr>
          <a:xfrm>
            <a:off x="469583" y="1815941"/>
            <a:ext cx="1677233" cy="209669"/>
          </a:xfrm>
          <a:prstGeom prst="rect">
            <a:avLst/>
          </a:prstGeom>
          <a:noFill/>
          <a:ln/>
        </p:spPr>
        <p:txBody>
          <a:bodyPr wrap="none" lIns="0" tIns="0" rIns="0" bIns="0" rtlCol="0" anchor="t"/>
          <a:lstStyle/>
          <a:p>
            <a:pPr marL="0" indent="0" algn="l">
              <a:lnSpc>
                <a:spcPts val="1650"/>
              </a:lnSpc>
              <a:buNone/>
            </a:pPr>
            <a:r>
              <a:rPr lang="en-US" b="1" dirty="0">
                <a:solidFill>
                  <a:srgbClr val="000000"/>
                </a:solidFill>
                <a:latin typeface="Inter Bold" pitchFamily="34" charset="0"/>
                <a:ea typeface="Inter Bold" pitchFamily="34" charset="-122"/>
                <a:cs typeface="Inter Bold" pitchFamily="34" charset="-120"/>
              </a:rPr>
              <a:t>Acciones posibles</a:t>
            </a:r>
            <a:endParaRPr lang="en-US" dirty="0"/>
          </a:p>
        </p:txBody>
      </p:sp>
      <p:sp>
        <p:nvSpPr>
          <p:cNvPr id="6" name="Text 4"/>
          <p:cNvSpPr/>
          <p:nvPr/>
        </p:nvSpPr>
        <p:spPr>
          <a:xfrm>
            <a:off x="469583" y="2159675"/>
            <a:ext cx="6682026" cy="214670"/>
          </a:xfrm>
          <a:prstGeom prst="rect">
            <a:avLst/>
          </a:prstGeom>
          <a:noFill/>
          <a:ln/>
        </p:spPr>
        <p:txBody>
          <a:bodyPr wrap="none" lIns="0" tIns="0" rIns="0" bIns="0" rtlCol="0" anchor="t"/>
          <a:lstStyle/>
          <a:p>
            <a:pPr marL="342900" indent="-342900" algn="l">
              <a:lnSpc>
                <a:spcPts val="1650"/>
              </a:lnSpc>
              <a:buSzPct val="100000"/>
              <a:buChar char="•"/>
            </a:pPr>
            <a:r>
              <a:rPr lang="en-US" sz="1400" b="1" dirty="0">
                <a:solidFill>
                  <a:srgbClr val="272525"/>
                </a:solidFill>
                <a:latin typeface="Inter" pitchFamily="34" charset="0"/>
                <a:ea typeface="Inter" pitchFamily="34" charset="-122"/>
                <a:cs typeface="Inter" pitchFamily="34" charset="-120"/>
              </a:rPr>
              <a:t>Transición:</a:t>
            </a:r>
            <a:r>
              <a:rPr lang="en-US" sz="1400" dirty="0">
                <a:solidFill>
                  <a:srgbClr val="272525"/>
                </a:solidFill>
                <a:latin typeface="Inter" pitchFamily="34" charset="0"/>
                <a:ea typeface="Inter" pitchFamily="34" charset="-122"/>
                <a:cs typeface="Inter" pitchFamily="34" charset="-120"/>
              </a:rPr>
              <a:t> Mover objetos entre clases de almacenamiento después de un tiempo</a:t>
            </a:r>
            <a:endParaRPr lang="en-US" sz="1400" dirty="0"/>
          </a:p>
        </p:txBody>
      </p:sp>
      <p:sp>
        <p:nvSpPr>
          <p:cNvPr id="7" name="Text 5"/>
          <p:cNvSpPr/>
          <p:nvPr/>
        </p:nvSpPr>
        <p:spPr>
          <a:xfrm>
            <a:off x="469583" y="2421255"/>
            <a:ext cx="6682026" cy="214670"/>
          </a:xfrm>
          <a:prstGeom prst="rect">
            <a:avLst/>
          </a:prstGeom>
          <a:noFill/>
          <a:ln/>
        </p:spPr>
        <p:txBody>
          <a:bodyPr wrap="none" lIns="0" tIns="0" rIns="0" bIns="0" rtlCol="0" anchor="t"/>
          <a:lstStyle/>
          <a:p>
            <a:pPr marL="342900" indent="-342900" algn="l">
              <a:lnSpc>
                <a:spcPts val="1650"/>
              </a:lnSpc>
              <a:buSzPct val="100000"/>
              <a:buChar char="•"/>
            </a:pPr>
            <a:r>
              <a:rPr lang="en-US" sz="1400" b="1" dirty="0">
                <a:solidFill>
                  <a:srgbClr val="272525"/>
                </a:solidFill>
                <a:latin typeface="Inter" pitchFamily="34" charset="0"/>
                <a:ea typeface="Inter" pitchFamily="34" charset="-122"/>
                <a:cs typeface="Inter" pitchFamily="34" charset="-120"/>
              </a:rPr>
              <a:t>Expiración:</a:t>
            </a:r>
            <a:r>
              <a:rPr lang="en-US" sz="1400" dirty="0">
                <a:solidFill>
                  <a:srgbClr val="272525"/>
                </a:solidFill>
                <a:latin typeface="Inter" pitchFamily="34" charset="0"/>
                <a:ea typeface="Inter" pitchFamily="34" charset="-122"/>
                <a:cs typeface="Inter" pitchFamily="34" charset="-120"/>
              </a:rPr>
              <a:t> Eliminar objetos (o versiones antiguas) permanentemente</a:t>
            </a:r>
            <a:endParaRPr lang="en-US" sz="1400" dirty="0"/>
          </a:p>
        </p:txBody>
      </p:sp>
      <p:sp>
        <p:nvSpPr>
          <p:cNvPr id="8" name="Text 6"/>
          <p:cNvSpPr/>
          <p:nvPr/>
        </p:nvSpPr>
        <p:spPr>
          <a:xfrm>
            <a:off x="464106" y="2937986"/>
            <a:ext cx="1971318" cy="209669"/>
          </a:xfrm>
          <a:prstGeom prst="rect">
            <a:avLst/>
          </a:prstGeom>
          <a:noFill/>
          <a:ln/>
        </p:spPr>
        <p:txBody>
          <a:bodyPr wrap="none" lIns="0" tIns="0" rIns="0" bIns="0" rtlCol="0" anchor="t"/>
          <a:lstStyle/>
          <a:p>
            <a:pPr marL="0" indent="0" algn="l">
              <a:lnSpc>
                <a:spcPts val="1650"/>
              </a:lnSpc>
              <a:buNone/>
            </a:pPr>
            <a:r>
              <a:rPr lang="en-US" b="1" dirty="0">
                <a:solidFill>
                  <a:srgbClr val="000000"/>
                </a:solidFill>
                <a:latin typeface="Inter Bold" pitchFamily="34" charset="0"/>
                <a:ea typeface="Inter Bold" pitchFamily="34" charset="-122"/>
                <a:cs typeface="Inter Bold" pitchFamily="34" charset="-120"/>
              </a:rPr>
              <a:t>Ejemplo de regla para IA</a:t>
            </a:r>
            <a:endParaRPr lang="en-US" dirty="0"/>
          </a:p>
        </p:txBody>
      </p:sp>
      <p:sp>
        <p:nvSpPr>
          <p:cNvPr id="9" name="Text 7"/>
          <p:cNvSpPr/>
          <p:nvPr/>
        </p:nvSpPr>
        <p:spPr>
          <a:xfrm>
            <a:off x="464106" y="3281720"/>
            <a:ext cx="6682026" cy="214670"/>
          </a:xfrm>
          <a:prstGeom prst="rect">
            <a:avLst/>
          </a:prstGeom>
          <a:noFill/>
          <a:ln/>
        </p:spPr>
        <p:txBody>
          <a:bodyPr wrap="none" lIns="0" tIns="0" rIns="0" bIns="0" rtlCol="0" anchor="t"/>
          <a:lstStyle/>
          <a:p>
            <a:pPr marL="342900" indent="-342900" algn="l">
              <a:lnSpc>
                <a:spcPts val="1650"/>
              </a:lnSpc>
              <a:buSzPct val="100000"/>
              <a:buFont typeface="+mj-lt"/>
              <a:buAutoNum type="arabicPeriod"/>
            </a:pPr>
            <a:r>
              <a:rPr lang="en-US" sz="1400" dirty="0">
                <a:solidFill>
                  <a:srgbClr val="272525"/>
                </a:solidFill>
                <a:latin typeface="Inter" pitchFamily="34" charset="0"/>
                <a:ea typeface="Inter" pitchFamily="34" charset="-122"/>
                <a:cs typeface="Inter" pitchFamily="34" charset="-120"/>
              </a:rPr>
              <a:t>"Los logs (logs/) se almacenan en S3 Standard durante 30 días."</a:t>
            </a:r>
            <a:endParaRPr lang="en-US" sz="1400" dirty="0"/>
          </a:p>
        </p:txBody>
      </p:sp>
      <p:sp>
        <p:nvSpPr>
          <p:cNvPr id="10" name="Text 8"/>
          <p:cNvSpPr/>
          <p:nvPr/>
        </p:nvSpPr>
        <p:spPr>
          <a:xfrm>
            <a:off x="464106" y="3543299"/>
            <a:ext cx="6682026" cy="214670"/>
          </a:xfrm>
          <a:prstGeom prst="rect">
            <a:avLst/>
          </a:prstGeom>
          <a:noFill/>
          <a:ln/>
        </p:spPr>
        <p:txBody>
          <a:bodyPr wrap="none" lIns="0" tIns="0" rIns="0" bIns="0" rtlCol="0" anchor="t"/>
          <a:lstStyle/>
          <a:p>
            <a:pPr marL="342900" indent="-342900" algn="l">
              <a:lnSpc>
                <a:spcPts val="1650"/>
              </a:lnSpc>
              <a:buSzPct val="100000"/>
              <a:buFont typeface="+mj-lt"/>
              <a:buAutoNum type="arabicPeriod" startAt="2"/>
            </a:pPr>
            <a:r>
              <a:rPr lang="en-US" sz="1400" dirty="0">
                <a:solidFill>
                  <a:srgbClr val="272525"/>
                </a:solidFill>
                <a:latin typeface="Inter" pitchFamily="34" charset="0"/>
                <a:ea typeface="Inter" pitchFamily="34" charset="-122"/>
                <a:cs typeface="Inter" pitchFamily="34" charset="-120"/>
              </a:rPr>
              <a:t>"Después de 30 días, se mueven a S3 Standard-IA."</a:t>
            </a:r>
            <a:endParaRPr lang="en-US" sz="1400" dirty="0"/>
          </a:p>
        </p:txBody>
      </p:sp>
      <p:sp>
        <p:nvSpPr>
          <p:cNvPr id="11" name="Text 9"/>
          <p:cNvSpPr/>
          <p:nvPr/>
        </p:nvSpPr>
        <p:spPr>
          <a:xfrm>
            <a:off x="464106" y="3804880"/>
            <a:ext cx="6682026" cy="214670"/>
          </a:xfrm>
          <a:prstGeom prst="rect">
            <a:avLst/>
          </a:prstGeom>
          <a:noFill/>
          <a:ln/>
        </p:spPr>
        <p:txBody>
          <a:bodyPr wrap="none" lIns="0" tIns="0" rIns="0" bIns="0" rtlCol="0" anchor="t"/>
          <a:lstStyle/>
          <a:p>
            <a:pPr marL="342900" indent="-342900" algn="l">
              <a:lnSpc>
                <a:spcPts val="1650"/>
              </a:lnSpc>
              <a:buSzPct val="100000"/>
              <a:buFont typeface="+mj-lt"/>
              <a:buAutoNum type="arabicPeriod" startAt="3"/>
            </a:pPr>
            <a:r>
              <a:rPr lang="en-US" sz="1400" dirty="0">
                <a:solidFill>
                  <a:srgbClr val="272525"/>
                </a:solidFill>
                <a:latin typeface="Inter" pitchFamily="34" charset="0"/>
                <a:ea typeface="Inter" pitchFamily="34" charset="-122"/>
                <a:cs typeface="Inter" pitchFamily="34" charset="-120"/>
              </a:rPr>
              <a:t>"Después de 90 días, se archivan en S3 Glacier Flexible Retrieval."</a:t>
            </a:r>
            <a:endParaRPr lang="en-US" sz="1400" dirty="0"/>
          </a:p>
        </p:txBody>
      </p:sp>
      <p:sp>
        <p:nvSpPr>
          <p:cNvPr id="12" name="Text 10"/>
          <p:cNvSpPr/>
          <p:nvPr/>
        </p:nvSpPr>
        <p:spPr>
          <a:xfrm>
            <a:off x="464106" y="4066461"/>
            <a:ext cx="6682026" cy="214670"/>
          </a:xfrm>
          <a:prstGeom prst="rect">
            <a:avLst/>
          </a:prstGeom>
          <a:noFill/>
          <a:ln/>
        </p:spPr>
        <p:txBody>
          <a:bodyPr wrap="none" lIns="0" tIns="0" rIns="0" bIns="0" rtlCol="0" anchor="t"/>
          <a:lstStyle/>
          <a:p>
            <a:pPr marL="342900" indent="-342900" algn="l">
              <a:lnSpc>
                <a:spcPts val="1650"/>
              </a:lnSpc>
              <a:buSzPct val="100000"/>
              <a:buFont typeface="+mj-lt"/>
              <a:buAutoNum type="arabicPeriod" startAt="4"/>
            </a:pPr>
            <a:r>
              <a:rPr lang="en-US" sz="1400" dirty="0">
                <a:solidFill>
                  <a:srgbClr val="272525"/>
                </a:solidFill>
                <a:latin typeface="Inter" pitchFamily="34" charset="0"/>
                <a:ea typeface="Inter" pitchFamily="34" charset="-122"/>
                <a:cs typeface="Inter" pitchFamily="34" charset="-120"/>
              </a:rPr>
              <a:t>"Después de 5 años, se eliminan permanentemente."</a:t>
            </a:r>
            <a:endParaRPr lang="en-US" sz="1400" dirty="0"/>
          </a:p>
        </p:txBody>
      </p:sp>
      <p:pic>
        <p:nvPicPr>
          <p:cNvPr id="13" name="Image 0" descr="preencoded.png"/>
          <p:cNvPicPr>
            <a:picLocks noChangeAspect="1"/>
          </p:cNvPicPr>
          <p:nvPr/>
        </p:nvPicPr>
        <p:blipFill>
          <a:blip r:embed="rId3"/>
          <a:stretch>
            <a:fillRect/>
          </a:stretch>
        </p:blipFill>
        <p:spPr>
          <a:xfrm>
            <a:off x="7779306" y="1338739"/>
            <a:ext cx="6682026" cy="668202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14839" y="621268"/>
            <a:ext cx="7914323" cy="1097994"/>
          </a:xfrm>
          <a:prstGeom prst="rect">
            <a:avLst/>
          </a:prstGeom>
          <a:noFill/>
          <a:ln/>
        </p:spPr>
        <p:txBody>
          <a:bodyPr wrap="square" lIns="0" tIns="0" rIns="0" bIns="0" rtlCol="0" anchor="t"/>
          <a:lstStyle/>
          <a:p>
            <a:pPr marL="0" indent="0" algn="l">
              <a:lnSpc>
                <a:spcPts val="4300"/>
              </a:lnSpc>
              <a:buNone/>
            </a:pPr>
            <a:r>
              <a:rPr lang="en-US" sz="3450" b="1" dirty="0">
                <a:solidFill>
                  <a:srgbClr val="000000"/>
                </a:solidFill>
                <a:latin typeface="Inter Bold" pitchFamily="34" charset="0"/>
                <a:ea typeface="Inter Bold" pitchFamily="34" charset="-122"/>
                <a:cs typeface="Inter Bold" pitchFamily="34" charset="-120"/>
              </a:rPr>
              <a:t>Característica Avanzada: Replicación</a:t>
            </a:r>
            <a:endParaRPr lang="en-US" sz="3450" dirty="0"/>
          </a:p>
        </p:txBody>
      </p:sp>
      <p:sp>
        <p:nvSpPr>
          <p:cNvPr id="4" name="Text 1"/>
          <p:cNvSpPr/>
          <p:nvPr/>
        </p:nvSpPr>
        <p:spPr>
          <a:xfrm>
            <a:off x="614839" y="1982748"/>
            <a:ext cx="7914323" cy="281107"/>
          </a:xfrm>
          <a:prstGeom prst="rect">
            <a:avLst/>
          </a:prstGeom>
          <a:noFill/>
          <a:ln/>
        </p:spPr>
        <p:txBody>
          <a:bodyPr wrap="none" lIns="0" tIns="0" rIns="0" bIns="0" rtlCol="0" anchor="t"/>
          <a:lstStyle/>
          <a:p>
            <a:pPr marL="0" indent="0" algn="l">
              <a:lnSpc>
                <a:spcPts val="2200"/>
              </a:lnSpc>
              <a:buNone/>
            </a:pPr>
            <a:r>
              <a:rPr lang="en-US" sz="2000" dirty="0">
                <a:solidFill>
                  <a:srgbClr val="272525"/>
                </a:solidFill>
                <a:latin typeface="Inter" pitchFamily="34" charset="0"/>
                <a:ea typeface="Inter" pitchFamily="34" charset="-122"/>
                <a:cs typeface="Inter" pitchFamily="34" charset="-120"/>
              </a:rPr>
              <a:t>Copia automática y asíncrona de objetos entre buckets.</a:t>
            </a:r>
            <a:endParaRPr lang="en-US" sz="2000" dirty="0"/>
          </a:p>
        </p:txBody>
      </p:sp>
      <p:sp>
        <p:nvSpPr>
          <p:cNvPr id="5" name="Shape 2"/>
          <p:cNvSpPr/>
          <p:nvPr/>
        </p:nvSpPr>
        <p:spPr>
          <a:xfrm>
            <a:off x="614839" y="2461498"/>
            <a:ext cx="7914323" cy="2485549"/>
          </a:xfrm>
          <a:prstGeom prst="roundRect">
            <a:avLst>
              <a:gd name="adj" fmla="val 2969"/>
            </a:avLst>
          </a:prstGeom>
          <a:solidFill>
            <a:srgbClr val="DADBF1"/>
          </a:solidFill>
          <a:ln w="7620">
            <a:solidFill>
              <a:srgbClr val="C0C1D7"/>
            </a:solidFill>
            <a:prstDash val="solid"/>
          </a:ln>
        </p:spPr>
      </p:sp>
      <p:sp>
        <p:nvSpPr>
          <p:cNvPr id="6" name="Text 3"/>
          <p:cNvSpPr/>
          <p:nvPr/>
        </p:nvSpPr>
        <p:spPr>
          <a:xfrm>
            <a:off x="798076" y="2644735"/>
            <a:ext cx="3348276" cy="274558"/>
          </a:xfrm>
          <a:prstGeom prst="rect">
            <a:avLst/>
          </a:prstGeom>
          <a:noFill/>
          <a:ln/>
        </p:spPr>
        <p:txBody>
          <a:bodyPr wrap="none" lIns="0" tIns="0" rIns="0" bIns="0" rtlCol="0" anchor="t"/>
          <a:lstStyle/>
          <a:p>
            <a:pPr marL="0" indent="0" algn="l">
              <a:lnSpc>
                <a:spcPts val="2150"/>
              </a:lnSpc>
              <a:buNone/>
            </a:pPr>
            <a:r>
              <a:rPr lang="en-US" sz="1700" b="1" dirty="0">
                <a:solidFill>
                  <a:srgbClr val="272525"/>
                </a:solidFill>
                <a:latin typeface="Inter Bold" pitchFamily="34" charset="0"/>
                <a:ea typeface="Inter Bold" pitchFamily="34" charset="-122"/>
                <a:cs typeface="Inter Bold" pitchFamily="34" charset="-120"/>
              </a:rPr>
              <a:t>Same-Region Replication (SRR)</a:t>
            </a:r>
            <a:endParaRPr lang="en-US" sz="1700" dirty="0"/>
          </a:p>
        </p:txBody>
      </p:sp>
      <p:sp>
        <p:nvSpPr>
          <p:cNvPr id="7" name="Text 4"/>
          <p:cNvSpPr/>
          <p:nvPr/>
        </p:nvSpPr>
        <p:spPr>
          <a:xfrm>
            <a:off x="798076" y="3024664"/>
            <a:ext cx="7547848" cy="281107"/>
          </a:xfrm>
          <a:prstGeom prst="rect">
            <a:avLst/>
          </a:prstGeom>
          <a:noFill/>
          <a:ln/>
        </p:spPr>
        <p:txBody>
          <a:bodyPr wrap="none" lIns="0" tIns="0" rIns="0" bIns="0" rtlCol="0" anchor="t"/>
          <a:lstStyle/>
          <a:p>
            <a:pPr marL="0" indent="0" algn="l">
              <a:lnSpc>
                <a:spcPts val="2200"/>
              </a:lnSpc>
              <a:buNone/>
            </a:pPr>
            <a:r>
              <a:rPr lang="en-US" sz="1350" dirty="0">
                <a:solidFill>
                  <a:srgbClr val="272525"/>
                </a:solidFill>
                <a:latin typeface="Inter" pitchFamily="34" charset="0"/>
                <a:ea typeface="Inter" pitchFamily="34" charset="-122"/>
                <a:cs typeface="Inter" pitchFamily="34" charset="-120"/>
              </a:rPr>
              <a:t>Replicación a un bucket dentro de la misma región de AWS.</a:t>
            </a:r>
            <a:endParaRPr lang="en-US" sz="1350" dirty="0"/>
          </a:p>
        </p:txBody>
      </p:sp>
      <p:sp>
        <p:nvSpPr>
          <p:cNvPr id="8" name="Text 5"/>
          <p:cNvSpPr/>
          <p:nvPr/>
        </p:nvSpPr>
        <p:spPr>
          <a:xfrm>
            <a:off x="798076" y="3411141"/>
            <a:ext cx="7547848" cy="281107"/>
          </a:xfrm>
          <a:prstGeom prst="rect">
            <a:avLst/>
          </a:prstGeom>
          <a:noFill/>
          <a:ln/>
        </p:spPr>
        <p:txBody>
          <a:bodyPr wrap="none" lIns="0" tIns="0" rIns="0" bIns="0" rtlCol="0" anchor="t"/>
          <a:lstStyle/>
          <a:p>
            <a:pPr marL="0" indent="0" algn="l">
              <a:lnSpc>
                <a:spcPts val="2200"/>
              </a:lnSpc>
              <a:buNone/>
            </a:pPr>
            <a:r>
              <a:rPr lang="en-US" sz="1350" b="1" dirty="0">
                <a:solidFill>
                  <a:srgbClr val="272525"/>
                </a:solidFill>
                <a:latin typeface="Inter" pitchFamily="34" charset="0"/>
                <a:ea typeface="Inter" pitchFamily="34" charset="-122"/>
                <a:cs typeface="Inter" pitchFamily="34" charset="-120"/>
              </a:rPr>
              <a:t>Caso de uso:</a:t>
            </a:r>
            <a:endParaRPr lang="en-US" sz="1350" dirty="0"/>
          </a:p>
        </p:txBody>
      </p:sp>
      <p:sp>
        <p:nvSpPr>
          <p:cNvPr id="9" name="Text 6"/>
          <p:cNvSpPr/>
          <p:nvPr/>
        </p:nvSpPr>
        <p:spPr>
          <a:xfrm>
            <a:off x="798076" y="3797618"/>
            <a:ext cx="7547848" cy="281107"/>
          </a:xfrm>
          <a:prstGeom prst="rect">
            <a:avLst/>
          </a:prstGeom>
          <a:noFill/>
          <a:ln/>
        </p:spPr>
        <p:txBody>
          <a:bodyPr wrap="none" lIns="0" tIns="0" rIns="0" bIns="0" rtlCol="0" anchor="t"/>
          <a:lstStyle/>
          <a:p>
            <a:pPr marL="342900" indent="-342900" algn="l">
              <a:lnSpc>
                <a:spcPts val="2200"/>
              </a:lnSpc>
              <a:buSzPct val="100000"/>
              <a:buChar char="•"/>
            </a:pPr>
            <a:r>
              <a:rPr lang="en-US" sz="1350" dirty="0">
                <a:solidFill>
                  <a:srgbClr val="272525"/>
                </a:solidFill>
                <a:latin typeface="Inter" pitchFamily="34" charset="0"/>
                <a:ea typeface="Inter" pitchFamily="34" charset="-122"/>
                <a:cs typeface="Inter" pitchFamily="34" charset="-120"/>
              </a:rPr>
              <a:t>Agregar logs de diferentes cuentas a un bucket central</a:t>
            </a:r>
            <a:endParaRPr lang="en-US" sz="1350" dirty="0"/>
          </a:p>
        </p:txBody>
      </p:sp>
      <p:sp>
        <p:nvSpPr>
          <p:cNvPr id="10" name="Text 7"/>
          <p:cNvSpPr/>
          <p:nvPr/>
        </p:nvSpPr>
        <p:spPr>
          <a:xfrm>
            <a:off x="798076" y="4140160"/>
            <a:ext cx="7547848" cy="281107"/>
          </a:xfrm>
          <a:prstGeom prst="rect">
            <a:avLst/>
          </a:prstGeom>
          <a:noFill/>
          <a:ln/>
        </p:spPr>
        <p:txBody>
          <a:bodyPr wrap="none" lIns="0" tIns="0" rIns="0" bIns="0" rtlCol="0" anchor="t"/>
          <a:lstStyle/>
          <a:p>
            <a:pPr marL="342900" indent="-342900" algn="l">
              <a:lnSpc>
                <a:spcPts val="2200"/>
              </a:lnSpc>
              <a:buSzPct val="100000"/>
              <a:buChar char="•"/>
            </a:pPr>
            <a:r>
              <a:rPr lang="en-US" sz="1350" dirty="0">
                <a:solidFill>
                  <a:srgbClr val="272525"/>
                </a:solidFill>
                <a:latin typeface="Inter" pitchFamily="34" charset="0"/>
                <a:ea typeface="Inter" pitchFamily="34" charset="-122"/>
                <a:cs typeface="Inter" pitchFamily="34" charset="-120"/>
              </a:rPr>
              <a:t>Crear una copia de desarrollo/producción en la misma región</a:t>
            </a:r>
            <a:endParaRPr lang="en-US" sz="1350" dirty="0"/>
          </a:p>
        </p:txBody>
      </p:sp>
      <p:sp>
        <p:nvSpPr>
          <p:cNvPr id="11" name="Text 8"/>
          <p:cNvSpPr/>
          <p:nvPr/>
        </p:nvSpPr>
        <p:spPr>
          <a:xfrm>
            <a:off x="798076" y="4482703"/>
            <a:ext cx="7547848" cy="281107"/>
          </a:xfrm>
          <a:prstGeom prst="rect">
            <a:avLst/>
          </a:prstGeom>
          <a:noFill/>
          <a:ln/>
        </p:spPr>
        <p:txBody>
          <a:bodyPr wrap="none" lIns="0" tIns="0" rIns="0" bIns="0" rtlCol="0" anchor="t"/>
          <a:lstStyle/>
          <a:p>
            <a:pPr marL="342900" indent="-342900" algn="l">
              <a:lnSpc>
                <a:spcPts val="2200"/>
              </a:lnSpc>
              <a:buSzPct val="100000"/>
              <a:buChar char="•"/>
            </a:pPr>
            <a:r>
              <a:rPr lang="en-US" sz="1350" dirty="0">
                <a:solidFill>
                  <a:srgbClr val="272525"/>
                </a:solidFill>
                <a:latin typeface="Inter" pitchFamily="34" charset="0"/>
                <a:ea typeface="Inter" pitchFamily="34" charset="-122"/>
                <a:cs typeface="Inter" pitchFamily="34" charset="-120"/>
              </a:rPr>
              <a:t>Separar datos procesados de datos originales</a:t>
            </a:r>
            <a:endParaRPr lang="en-US" sz="1350" dirty="0"/>
          </a:p>
        </p:txBody>
      </p:sp>
      <p:sp>
        <p:nvSpPr>
          <p:cNvPr id="12" name="Shape 9"/>
          <p:cNvSpPr/>
          <p:nvPr/>
        </p:nvSpPr>
        <p:spPr>
          <a:xfrm>
            <a:off x="614839" y="5122664"/>
            <a:ext cx="7914323" cy="2485549"/>
          </a:xfrm>
          <a:prstGeom prst="roundRect">
            <a:avLst>
              <a:gd name="adj" fmla="val 2969"/>
            </a:avLst>
          </a:prstGeom>
          <a:solidFill>
            <a:srgbClr val="DADBF1"/>
          </a:solidFill>
          <a:ln w="7620">
            <a:solidFill>
              <a:srgbClr val="C0C1D7"/>
            </a:solidFill>
            <a:prstDash val="solid"/>
          </a:ln>
        </p:spPr>
      </p:sp>
      <p:sp>
        <p:nvSpPr>
          <p:cNvPr id="13" name="Text 10"/>
          <p:cNvSpPr/>
          <p:nvPr/>
        </p:nvSpPr>
        <p:spPr>
          <a:xfrm>
            <a:off x="798076" y="5305901"/>
            <a:ext cx="3391614" cy="274558"/>
          </a:xfrm>
          <a:prstGeom prst="rect">
            <a:avLst/>
          </a:prstGeom>
          <a:noFill/>
          <a:ln/>
        </p:spPr>
        <p:txBody>
          <a:bodyPr wrap="none" lIns="0" tIns="0" rIns="0" bIns="0" rtlCol="0" anchor="t"/>
          <a:lstStyle/>
          <a:p>
            <a:pPr marL="0" indent="0" algn="l">
              <a:lnSpc>
                <a:spcPts val="2150"/>
              </a:lnSpc>
              <a:buNone/>
            </a:pPr>
            <a:r>
              <a:rPr lang="en-US" sz="1700" b="1" dirty="0">
                <a:solidFill>
                  <a:srgbClr val="272525"/>
                </a:solidFill>
                <a:latin typeface="Inter Bold" pitchFamily="34" charset="0"/>
                <a:ea typeface="Inter Bold" pitchFamily="34" charset="-122"/>
                <a:cs typeface="Inter Bold" pitchFamily="34" charset="-120"/>
              </a:rPr>
              <a:t>Cross-Region Replication (CRR)</a:t>
            </a:r>
            <a:endParaRPr lang="en-US" sz="1700" dirty="0"/>
          </a:p>
        </p:txBody>
      </p:sp>
      <p:sp>
        <p:nvSpPr>
          <p:cNvPr id="14" name="Text 11"/>
          <p:cNvSpPr/>
          <p:nvPr/>
        </p:nvSpPr>
        <p:spPr>
          <a:xfrm>
            <a:off x="798076" y="5685830"/>
            <a:ext cx="7547848" cy="281107"/>
          </a:xfrm>
          <a:prstGeom prst="rect">
            <a:avLst/>
          </a:prstGeom>
          <a:noFill/>
          <a:ln/>
        </p:spPr>
        <p:txBody>
          <a:bodyPr wrap="none" lIns="0" tIns="0" rIns="0" bIns="0" rtlCol="0" anchor="t"/>
          <a:lstStyle/>
          <a:p>
            <a:pPr marL="0" indent="0" algn="l">
              <a:lnSpc>
                <a:spcPts val="2200"/>
              </a:lnSpc>
              <a:buNone/>
            </a:pPr>
            <a:r>
              <a:rPr lang="en-US" sz="1350" dirty="0">
                <a:solidFill>
                  <a:srgbClr val="272525"/>
                </a:solidFill>
                <a:latin typeface="Inter" pitchFamily="34" charset="0"/>
                <a:ea typeface="Inter" pitchFamily="34" charset="-122"/>
                <a:cs typeface="Inter" pitchFamily="34" charset="-120"/>
              </a:rPr>
              <a:t>Replicación a un bucket en una región de AWS diferente.</a:t>
            </a:r>
            <a:endParaRPr lang="en-US" sz="1350" dirty="0"/>
          </a:p>
        </p:txBody>
      </p:sp>
      <p:sp>
        <p:nvSpPr>
          <p:cNvPr id="15" name="Text 12"/>
          <p:cNvSpPr/>
          <p:nvPr/>
        </p:nvSpPr>
        <p:spPr>
          <a:xfrm>
            <a:off x="798076" y="6072307"/>
            <a:ext cx="7547848" cy="281107"/>
          </a:xfrm>
          <a:prstGeom prst="rect">
            <a:avLst/>
          </a:prstGeom>
          <a:noFill/>
          <a:ln/>
        </p:spPr>
        <p:txBody>
          <a:bodyPr wrap="none" lIns="0" tIns="0" rIns="0" bIns="0" rtlCol="0" anchor="t"/>
          <a:lstStyle/>
          <a:p>
            <a:pPr marL="0" indent="0" algn="l">
              <a:lnSpc>
                <a:spcPts val="2200"/>
              </a:lnSpc>
              <a:buNone/>
            </a:pPr>
            <a:r>
              <a:rPr lang="en-US" sz="1350" b="1" dirty="0">
                <a:solidFill>
                  <a:srgbClr val="272525"/>
                </a:solidFill>
                <a:latin typeface="Inter" pitchFamily="34" charset="0"/>
                <a:ea typeface="Inter" pitchFamily="34" charset="-122"/>
                <a:cs typeface="Inter" pitchFamily="34" charset="-120"/>
              </a:rPr>
              <a:t>Caso de uso:</a:t>
            </a:r>
            <a:endParaRPr lang="en-US" sz="1350" dirty="0"/>
          </a:p>
        </p:txBody>
      </p:sp>
      <p:sp>
        <p:nvSpPr>
          <p:cNvPr id="16" name="Text 13"/>
          <p:cNvSpPr/>
          <p:nvPr/>
        </p:nvSpPr>
        <p:spPr>
          <a:xfrm>
            <a:off x="798076" y="6458783"/>
            <a:ext cx="7547848" cy="281107"/>
          </a:xfrm>
          <a:prstGeom prst="rect">
            <a:avLst/>
          </a:prstGeom>
          <a:noFill/>
          <a:ln/>
        </p:spPr>
        <p:txBody>
          <a:bodyPr wrap="none" lIns="0" tIns="0" rIns="0" bIns="0" rtlCol="0" anchor="t"/>
          <a:lstStyle/>
          <a:p>
            <a:pPr marL="342900" indent="-342900" algn="l">
              <a:lnSpc>
                <a:spcPts val="2200"/>
              </a:lnSpc>
              <a:buSzPct val="100000"/>
              <a:buChar char="•"/>
            </a:pPr>
            <a:r>
              <a:rPr lang="en-US" sz="1350" b="1" dirty="0">
                <a:solidFill>
                  <a:srgbClr val="272525"/>
                </a:solidFill>
                <a:latin typeface="Inter" pitchFamily="34" charset="0"/>
                <a:ea typeface="Inter" pitchFamily="34" charset="-122"/>
                <a:cs typeface="Inter" pitchFamily="34" charset="-120"/>
              </a:rPr>
              <a:t>Cumplimiento normativo:</a:t>
            </a:r>
            <a:r>
              <a:rPr lang="en-US" sz="1350" dirty="0">
                <a:solidFill>
                  <a:srgbClr val="272525"/>
                </a:solidFill>
                <a:latin typeface="Inter" pitchFamily="34" charset="0"/>
                <a:ea typeface="Inter" pitchFamily="34" charset="-122"/>
                <a:cs typeface="Inter" pitchFamily="34" charset="-120"/>
              </a:rPr>
              <a:t> Mantener copias de datos en geografías específicas</a:t>
            </a:r>
            <a:endParaRPr lang="en-US" sz="1350" dirty="0"/>
          </a:p>
        </p:txBody>
      </p:sp>
      <p:sp>
        <p:nvSpPr>
          <p:cNvPr id="17" name="Text 14"/>
          <p:cNvSpPr/>
          <p:nvPr/>
        </p:nvSpPr>
        <p:spPr>
          <a:xfrm>
            <a:off x="798076" y="6801326"/>
            <a:ext cx="7547848" cy="281107"/>
          </a:xfrm>
          <a:prstGeom prst="rect">
            <a:avLst/>
          </a:prstGeom>
          <a:noFill/>
          <a:ln/>
        </p:spPr>
        <p:txBody>
          <a:bodyPr wrap="none" lIns="0" tIns="0" rIns="0" bIns="0" rtlCol="0" anchor="t"/>
          <a:lstStyle/>
          <a:p>
            <a:pPr marL="342900" indent="-342900" algn="l">
              <a:lnSpc>
                <a:spcPts val="2200"/>
              </a:lnSpc>
              <a:buSzPct val="100000"/>
              <a:buChar char="•"/>
            </a:pPr>
            <a:r>
              <a:rPr lang="en-US" sz="1350" b="1" dirty="0">
                <a:solidFill>
                  <a:srgbClr val="272525"/>
                </a:solidFill>
                <a:latin typeface="Inter" pitchFamily="34" charset="0"/>
                <a:ea typeface="Inter" pitchFamily="34" charset="-122"/>
                <a:cs typeface="Inter" pitchFamily="34" charset="-120"/>
              </a:rPr>
              <a:t>Minimizar la latencia:</a:t>
            </a:r>
            <a:r>
              <a:rPr lang="en-US" sz="1350" dirty="0">
                <a:solidFill>
                  <a:srgbClr val="272525"/>
                </a:solidFill>
                <a:latin typeface="Inter" pitchFamily="34" charset="0"/>
                <a:ea typeface="Inter" pitchFamily="34" charset="-122"/>
                <a:cs typeface="Inter" pitchFamily="34" charset="-120"/>
              </a:rPr>
              <a:t> Acercar los datos a usuarios en diferentes partes del mundo</a:t>
            </a:r>
            <a:endParaRPr lang="en-US" sz="1350" dirty="0"/>
          </a:p>
        </p:txBody>
      </p:sp>
      <p:sp>
        <p:nvSpPr>
          <p:cNvPr id="18" name="Text 15"/>
          <p:cNvSpPr/>
          <p:nvPr/>
        </p:nvSpPr>
        <p:spPr>
          <a:xfrm>
            <a:off x="798076" y="7143869"/>
            <a:ext cx="7547848" cy="281107"/>
          </a:xfrm>
          <a:prstGeom prst="rect">
            <a:avLst/>
          </a:prstGeom>
          <a:noFill/>
          <a:ln/>
        </p:spPr>
        <p:txBody>
          <a:bodyPr wrap="none" lIns="0" tIns="0" rIns="0" bIns="0" rtlCol="0" anchor="t"/>
          <a:lstStyle/>
          <a:p>
            <a:pPr marL="342900" indent="-342900" algn="l">
              <a:lnSpc>
                <a:spcPts val="2200"/>
              </a:lnSpc>
              <a:buSzPct val="100000"/>
              <a:buChar char="•"/>
            </a:pPr>
            <a:r>
              <a:rPr lang="en-US" sz="1350" b="1" dirty="0">
                <a:solidFill>
                  <a:srgbClr val="272525"/>
                </a:solidFill>
                <a:latin typeface="Inter" pitchFamily="34" charset="0"/>
                <a:ea typeface="Inter" pitchFamily="34" charset="-122"/>
                <a:cs typeface="Inter" pitchFamily="34" charset="-120"/>
              </a:rPr>
              <a:t>Recuperación de desastres (DR):</a:t>
            </a:r>
            <a:r>
              <a:rPr lang="en-US" sz="1350" dirty="0">
                <a:solidFill>
                  <a:srgbClr val="272525"/>
                </a:solidFill>
                <a:latin typeface="Inter" pitchFamily="34" charset="0"/>
                <a:ea typeface="Inter" pitchFamily="34" charset="-122"/>
                <a:cs typeface="Inter" pitchFamily="34" charset="-120"/>
              </a:rPr>
              <a:t> Tener una copia de seguridad en otra región</a:t>
            </a:r>
            <a:endParaRPr lang="en-US" sz="13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38970"/>
          </a:xfrm>
          <a:prstGeom prst="rect">
            <a:avLst/>
          </a:prstGeom>
        </p:spPr>
      </p:pic>
      <p:sp>
        <p:nvSpPr>
          <p:cNvPr id="3" name="Text 0"/>
          <p:cNvSpPr/>
          <p:nvPr/>
        </p:nvSpPr>
        <p:spPr>
          <a:xfrm>
            <a:off x="626864" y="2731532"/>
            <a:ext cx="5774769" cy="559713"/>
          </a:xfrm>
          <a:prstGeom prst="rect">
            <a:avLst/>
          </a:prstGeom>
          <a:noFill/>
          <a:ln/>
        </p:spPr>
        <p:txBody>
          <a:bodyPr wrap="none" lIns="0" tIns="0" rIns="0" bIns="0" rtlCol="0" anchor="t"/>
          <a:lstStyle/>
          <a:p>
            <a:pPr marL="0" indent="0" algn="l">
              <a:lnSpc>
                <a:spcPts val="4400"/>
              </a:lnSpc>
              <a:buNone/>
            </a:pPr>
            <a:r>
              <a:rPr lang="en-US" sz="3500" b="1" dirty="0">
                <a:solidFill>
                  <a:srgbClr val="000000"/>
                </a:solidFill>
                <a:latin typeface="Inter Bold" pitchFamily="34" charset="0"/>
                <a:ea typeface="Inter Bold" pitchFamily="34" charset="-122"/>
                <a:cs typeface="Inter Bold" pitchFamily="34" charset="-120"/>
              </a:rPr>
              <a:t>Seguridad en S3 - ¡Crítico!</a:t>
            </a:r>
            <a:endParaRPr lang="en-US" sz="3500" dirty="0"/>
          </a:p>
        </p:txBody>
      </p:sp>
      <p:sp>
        <p:nvSpPr>
          <p:cNvPr id="4" name="Text 1"/>
          <p:cNvSpPr/>
          <p:nvPr/>
        </p:nvSpPr>
        <p:spPr>
          <a:xfrm>
            <a:off x="626864" y="3559850"/>
            <a:ext cx="13376672" cy="286464"/>
          </a:xfrm>
          <a:prstGeom prst="rect">
            <a:avLst/>
          </a:prstGeom>
          <a:noFill/>
          <a:ln/>
        </p:spPr>
        <p:txBody>
          <a:bodyPr wrap="none" lIns="0" tIns="0" rIns="0" bIns="0" rtlCol="0" anchor="t"/>
          <a:lstStyle/>
          <a:p>
            <a:pPr marL="0" indent="0" algn="l">
              <a:lnSpc>
                <a:spcPts val="2250"/>
              </a:lnSpc>
              <a:buNone/>
            </a:pPr>
            <a:r>
              <a:rPr lang="en-US" sz="2400" dirty="0">
                <a:solidFill>
                  <a:srgbClr val="272525"/>
                </a:solidFill>
                <a:latin typeface="Inter"/>
                <a:ea typeface="Inter" pitchFamily="34" charset="-122"/>
                <a:cs typeface="Inter" pitchFamily="34" charset="-120"/>
              </a:rPr>
              <a:t>La seguridad en S3 es una responsabilidad compartida y se gestiona en múltiples capas.</a:t>
            </a:r>
            <a:endParaRPr lang="en-US" sz="2400">
              <a:latin typeface="Inter"/>
              <a:ea typeface="Calibri"/>
              <a:cs typeface="Calibri"/>
            </a:endParaRPr>
          </a:p>
        </p:txBody>
      </p:sp>
      <p:sp>
        <p:nvSpPr>
          <p:cNvPr id="5" name="Shape 2"/>
          <p:cNvSpPr/>
          <p:nvPr/>
        </p:nvSpPr>
        <p:spPr>
          <a:xfrm>
            <a:off x="626864" y="4047768"/>
            <a:ext cx="6598801" cy="1757958"/>
          </a:xfrm>
          <a:prstGeom prst="roundRect">
            <a:avLst>
              <a:gd name="adj" fmla="val 4280"/>
            </a:avLst>
          </a:prstGeom>
          <a:solidFill>
            <a:srgbClr val="FFFFFF"/>
          </a:solidFill>
          <a:ln w="22860">
            <a:solidFill>
              <a:srgbClr val="C0C1D7"/>
            </a:solidFill>
            <a:prstDash val="solid"/>
          </a:ln>
        </p:spPr>
      </p:sp>
      <p:sp>
        <p:nvSpPr>
          <p:cNvPr id="6" name="Shape 3"/>
          <p:cNvSpPr/>
          <p:nvPr/>
        </p:nvSpPr>
        <p:spPr>
          <a:xfrm>
            <a:off x="626864" y="4047768"/>
            <a:ext cx="45720" cy="1757958"/>
          </a:xfrm>
          <a:prstGeom prst="roundRect">
            <a:avLst>
              <a:gd name="adj" fmla="val 164552"/>
            </a:avLst>
          </a:prstGeom>
          <a:solidFill>
            <a:srgbClr val="4950BC"/>
          </a:solidFill>
          <a:ln/>
        </p:spPr>
      </p:sp>
      <p:sp>
        <p:nvSpPr>
          <p:cNvPr id="7" name="Text 4"/>
          <p:cNvSpPr/>
          <p:nvPr/>
        </p:nvSpPr>
        <p:spPr>
          <a:xfrm>
            <a:off x="874514" y="4249698"/>
            <a:ext cx="2238970" cy="279916"/>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Políticas de IAM</a:t>
            </a:r>
            <a:endParaRPr lang="en-US" sz="1750" dirty="0"/>
          </a:p>
        </p:txBody>
      </p:sp>
      <p:sp>
        <p:nvSpPr>
          <p:cNvPr id="8" name="Text 5"/>
          <p:cNvSpPr/>
          <p:nvPr/>
        </p:nvSpPr>
        <p:spPr>
          <a:xfrm>
            <a:off x="874514" y="4637008"/>
            <a:ext cx="6149221" cy="286464"/>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Definen permisos para usuarios, grupos y roles.</a:t>
            </a:r>
            <a:endParaRPr lang="en-US" sz="1400" dirty="0"/>
          </a:p>
        </p:txBody>
      </p:sp>
      <p:sp>
        <p:nvSpPr>
          <p:cNvPr id="9" name="Text 6"/>
          <p:cNvSpPr/>
          <p:nvPr/>
        </p:nvSpPr>
        <p:spPr>
          <a:xfrm>
            <a:off x="874514" y="5030867"/>
            <a:ext cx="6149221" cy="572929"/>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Ejemplo: "El usuario 'analista' puede leer (GetObject) del bucket 'datasets'".</a:t>
            </a:r>
            <a:endParaRPr lang="en-US" sz="1400" dirty="0"/>
          </a:p>
        </p:txBody>
      </p:sp>
      <p:sp>
        <p:nvSpPr>
          <p:cNvPr id="10" name="Shape 7"/>
          <p:cNvSpPr/>
          <p:nvPr/>
        </p:nvSpPr>
        <p:spPr>
          <a:xfrm>
            <a:off x="7404735" y="4047768"/>
            <a:ext cx="6598801" cy="1757958"/>
          </a:xfrm>
          <a:prstGeom prst="roundRect">
            <a:avLst>
              <a:gd name="adj" fmla="val 4280"/>
            </a:avLst>
          </a:prstGeom>
          <a:solidFill>
            <a:srgbClr val="FFFFFF"/>
          </a:solidFill>
          <a:ln w="22860">
            <a:solidFill>
              <a:srgbClr val="C0C1D7"/>
            </a:solidFill>
            <a:prstDash val="solid"/>
          </a:ln>
        </p:spPr>
      </p:sp>
      <p:sp>
        <p:nvSpPr>
          <p:cNvPr id="11" name="Shape 8"/>
          <p:cNvSpPr/>
          <p:nvPr/>
        </p:nvSpPr>
        <p:spPr>
          <a:xfrm>
            <a:off x="7404735" y="4047768"/>
            <a:ext cx="45720" cy="1757958"/>
          </a:xfrm>
          <a:prstGeom prst="roundRect">
            <a:avLst>
              <a:gd name="adj" fmla="val 164552"/>
            </a:avLst>
          </a:prstGeom>
          <a:solidFill>
            <a:srgbClr val="4950BC"/>
          </a:solidFill>
          <a:ln/>
        </p:spPr>
      </p:sp>
      <p:sp>
        <p:nvSpPr>
          <p:cNvPr id="12" name="Text 9"/>
          <p:cNvSpPr/>
          <p:nvPr/>
        </p:nvSpPr>
        <p:spPr>
          <a:xfrm>
            <a:off x="7652385" y="4249698"/>
            <a:ext cx="2238970" cy="279916"/>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Políticas de Bucket</a:t>
            </a:r>
            <a:endParaRPr lang="en-US" sz="1750" dirty="0"/>
          </a:p>
        </p:txBody>
      </p:sp>
      <p:sp>
        <p:nvSpPr>
          <p:cNvPr id="13" name="Text 10"/>
          <p:cNvSpPr/>
          <p:nvPr/>
        </p:nvSpPr>
        <p:spPr>
          <a:xfrm>
            <a:off x="7652385" y="4637008"/>
            <a:ext cx="6149221" cy="286464"/>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Adjuntas al bucket. Definen quién puede acceder al bucket.</a:t>
            </a:r>
            <a:endParaRPr lang="en-US" sz="1400" dirty="0"/>
          </a:p>
        </p:txBody>
      </p:sp>
      <p:sp>
        <p:nvSpPr>
          <p:cNvPr id="14" name="Text 11"/>
          <p:cNvSpPr/>
          <p:nvPr/>
        </p:nvSpPr>
        <p:spPr>
          <a:xfrm>
            <a:off x="7652385" y="5030867"/>
            <a:ext cx="6149221" cy="572929"/>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Útil para dar acceso entre cuentas o configurar acceso público controlado.</a:t>
            </a:r>
            <a:endParaRPr lang="en-US" sz="1400" dirty="0"/>
          </a:p>
        </p:txBody>
      </p:sp>
      <p:sp>
        <p:nvSpPr>
          <p:cNvPr id="15" name="Shape 12"/>
          <p:cNvSpPr/>
          <p:nvPr/>
        </p:nvSpPr>
        <p:spPr>
          <a:xfrm>
            <a:off x="626864" y="5984796"/>
            <a:ext cx="6598801" cy="1757958"/>
          </a:xfrm>
          <a:prstGeom prst="roundRect">
            <a:avLst>
              <a:gd name="adj" fmla="val 4280"/>
            </a:avLst>
          </a:prstGeom>
          <a:solidFill>
            <a:srgbClr val="FFFFFF"/>
          </a:solidFill>
          <a:ln w="22860">
            <a:solidFill>
              <a:srgbClr val="C0C1D7"/>
            </a:solidFill>
            <a:prstDash val="solid"/>
          </a:ln>
        </p:spPr>
      </p:sp>
      <p:sp>
        <p:nvSpPr>
          <p:cNvPr id="16" name="Shape 13"/>
          <p:cNvSpPr/>
          <p:nvPr/>
        </p:nvSpPr>
        <p:spPr>
          <a:xfrm>
            <a:off x="626864" y="5984796"/>
            <a:ext cx="45720" cy="1757958"/>
          </a:xfrm>
          <a:prstGeom prst="roundRect">
            <a:avLst>
              <a:gd name="adj" fmla="val 164552"/>
            </a:avLst>
          </a:prstGeom>
          <a:solidFill>
            <a:srgbClr val="4950BC"/>
          </a:solidFill>
          <a:ln/>
        </p:spPr>
      </p:sp>
      <p:sp>
        <p:nvSpPr>
          <p:cNvPr id="17" name="Text 14"/>
          <p:cNvSpPr/>
          <p:nvPr/>
        </p:nvSpPr>
        <p:spPr>
          <a:xfrm>
            <a:off x="874514" y="6186726"/>
            <a:ext cx="3838099" cy="279916"/>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Listas de Control de Acceso (ACLs)</a:t>
            </a:r>
            <a:endParaRPr lang="en-US" sz="1750" dirty="0"/>
          </a:p>
        </p:txBody>
      </p:sp>
      <p:sp>
        <p:nvSpPr>
          <p:cNvPr id="18" name="Text 15"/>
          <p:cNvSpPr/>
          <p:nvPr/>
        </p:nvSpPr>
        <p:spPr>
          <a:xfrm>
            <a:off x="874514" y="6574036"/>
            <a:ext cx="6149221" cy="286464"/>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Mecanismo más antiguo y granular (a nivel de objeto).</a:t>
            </a:r>
            <a:endParaRPr lang="en-US" sz="1400" dirty="0"/>
          </a:p>
        </p:txBody>
      </p:sp>
      <p:sp>
        <p:nvSpPr>
          <p:cNvPr id="19" name="Text 16"/>
          <p:cNvSpPr/>
          <p:nvPr/>
        </p:nvSpPr>
        <p:spPr>
          <a:xfrm>
            <a:off x="874514" y="6967895"/>
            <a:ext cx="6149221" cy="572929"/>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Generalmente se prefieren las políticas de IAM y Bucket por ser más potentes.</a:t>
            </a:r>
            <a:endParaRPr lang="en-US" sz="1400" dirty="0"/>
          </a:p>
        </p:txBody>
      </p:sp>
      <p:sp>
        <p:nvSpPr>
          <p:cNvPr id="20" name="Shape 17"/>
          <p:cNvSpPr/>
          <p:nvPr/>
        </p:nvSpPr>
        <p:spPr>
          <a:xfrm>
            <a:off x="7404735" y="5984796"/>
            <a:ext cx="6598801" cy="1757958"/>
          </a:xfrm>
          <a:prstGeom prst="roundRect">
            <a:avLst>
              <a:gd name="adj" fmla="val 4280"/>
            </a:avLst>
          </a:prstGeom>
          <a:solidFill>
            <a:srgbClr val="FFFFFF"/>
          </a:solidFill>
          <a:ln w="22860">
            <a:solidFill>
              <a:srgbClr val="C0C1D7"/>
            </a:solidFill>
            <a:prstDash val="solid"/>
          </a:ln>
        </p:spPr>
      </p:sp>
      <p:sp>
        <p:nvSpPr>
          <p:cNvPr id="21" name="Shape 18"/>
          <p:cNvSpPr/>
          <p:nvPr/>
        </p:nvSpPr>
        <p:spPr>
          <a:xfrm>
            <a:off x="7404735" y="5984796"/>
            <a:ext cx="45720" cy="1757958"/>
          </a:xfrm>
          <a:prstGeom prst="roundRect">
            <a:avLst>
              <a:gd name="adj" fmla="val 164552"/>
            </a:avLst>
          </a:prstGeom>
          <a:solidFill>
            <a:srgbClr val="4950BC"/>
          </a:solidFill>
          <a:ln/>
        </p:spPr>
      </p:sp>
      <p:sp>
        <p:nvSpPr>
          <p:cNvPr id="22" name="Text 19"/>
          <p:cNvSpPr/>
          <p:nvPr/>
        </p:nvSpPr>
        <p:spPr>
          <a:xfrm>
            <a:off x="7652385" y="6186726"/>
            <a:ext cx="2545675" cy="279916"/>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S3 Block Public Access</a:t>
            </a:r>
            <a:endParaRPr lang="en-US" sz="1750" dirty="0"/>
          </a:p>
        </p:txBody>
      </p:sp>
      <p:sp>
        <p:nvSpPr>
          <p:cNvPr id="23" name="Text 20"/>
          <p:cNvSpPr/>
          <p:nvPr/>
        </p:nvSpPr>
        <p:spPr>
          <a:xfrm>
            <a:off x="7652385" y="6574036"/>
            <a:ext cx="6149221" cy="572929"/>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Configuración a nivel de cuenta y de bucket que actúa como un "paraguas de seguridad".</a:t>
            </a:r>
            <a:endParaRPr lang="en-US" sz="1400" dirty="0"/>
          </a:p>
        </p:txBody>
      </p:sp>
      <p:sp>
        <p:nvSpPr>
          <p:cNvPr id="24" name="Text 21"/>
          <p:cNvSpPr/>
          <p:nvPr/>
        </p:nvSpPr>
        <p:spPr>
          <a:xfrm>
            <a:off x="7652385" y="7254359"/>
            <a:ext cx="6149221" cy="286464"/>
          </a:xfrm>
          <a:prstGeom prst="rect">
            <a:avLst/>
          </a:prstGeom>
          <a:noFill/>
          <a:ln/>
        </p:spPr>
        <p:txBody>
          <a:bodyPr wrap="none" lIns="0" tIns="0" rIns="0" bIns="0" rtlCol="0" anchor="t"/>
          <a:lstStyle/>
          <a:p>
            <a:pPr marL="0" indent="0" algn="l">
              <a:lnSpc>
                <a:spcPts val="2250"/>
              </a:lnSpc>
              <a:buNone/>
            </a:pPr>
            <a:r>
              <a:rPr lang="en-US" sz="1400" b="1" dirty="0">
                <a:solidFill>
                  <a:srgbClr val="4950BC"/>
                </a:solidFill>
                <a:latin typeface="Inter" pitchFamily="34" charset="0"/>
                <a:ea typeface="Inter" pitchFamily="34" charset="-122"/>
                <a:cs typeface="Inter" pitchFamily="34" charset="-120"/>
              </a:rPr>
              <a:t>Activado por defecto</a:t>
            </a:r>
            <a:r>
              <a:rPr lang="en-US" sz="1400" dirty="0">
                <a:solidFill>
                  <a:srgbClr val="272525"/>
                </a:solidFill>
                <a:latin typeface="Inter" pitchFamily="34" charset="0"/>
                <a:ea typeface="Inter" pitchFamily="34" charset="-122"/>
                <a:cs typeface="Inter" pitchFamily="34" charset="-120"/>
              </a:rPr>
              <a:t> para prevenir la exposición pública accidental.</a:t>
            </a:r>
            <a:endParaRPr lang="en-US" sz="1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448747" y="352544"/>
            <a:ext cx="4851083" cy="400645"/>
          </a:xfrm>
          <a:prstGeom prst="rect">
            <a:avLst/>
          </a:prstGeom>
          <a:noFill/>
          <a:ln/>
        </p:spPr>
        <p:txBody>
          <a:bodyPr wrap="none" lIns="0" tIns="0" rIns="0" bIns="0" rtlCol="0" anchor="t"/>
          <a:lstStyle/>
          <a:p>
            <a:pPr marL="0" indent="0" algn="l">
              <a:lnSpc>
                <a:spcPts val="3150"/>
              </a:lnSpc>
              <a:buNone/>
            </a:pPr>
            <a:r>
              <a:rPr lang="en-US" sz="2500" b="1" dirty="0">
                <a:solidFill>
                  <a:srgbClr val="000000"/>
                </a:solidFill>
                <a:latin typeface="Inter Bold" pitchFamily="34" charset="0"/>
                <a:ea typeface="Inter Bold" pitchFamily="34" charset="-122"/>
                <a:cs typeface="Inter Bold" pitchFamily="34" charset="-120"/>
              </a:rPr>
              <a:t>Seguridad en S3 - Encriptación</a:t>
            </a:r>
            <a:endParaRPr lang="en-US" sz="2500" dirty="0"/>
          </a:p>
        </p:txBody>
      </p:sp>
      <p:sp>
        <p:nvSpPr>
          <p:cNvPr id="3" name="Text 1"/>
          <p:cNvSpPr/>
          <p:nvPr/>
        </p:nvSpPr>
        <p:spPr>
          <a:xfrm>
            <a:off x="448747" y="1073587"/>
            <a:ext cx="1902262" cy="200263"/>
          </a:xfrm>
          <a:prstGeom prst="rect">
            <a:avLst/>
          </a:prstGeom>
          <a:noFill/>
          <a:ln/>
        </p:spPr>
        <p:txBody>
          <a:bodyPr wrap="none" lIns="0" tIns="0" rIns="0" bIns="0" rtlCol="0" anchor="t"/>
          <a:lstStyle/>
          <a:p>
            <a:pPr marL="0" indent="0" algn="l">
              <a:lnSpc>
                <a:spcPts val="1550"/>
              </a:lnSpc>
              <a:buNone/>
            </a:pPr>
            <a:r>
              <a:rPr lang="en-US" sz="2000" b="1" dirty="0">
                <a:solidFill>
                  <a:srgbClr val="000000"/>
                </a:solidFill>
                <a:latin typeface="Inter Bold" pitchFamily="34" charset="0"/>
                <a:ea typeface="Inter Bold" pitchFamily="34" charset="-122"/>
                <a:cs typeface="Inter Bold" pitchFamily="34" charset="-120"/>
              </a:rPr>
              <a:t>Encriptación en Tránsito</a:t>
            </a:r>
            <a:endParaRPr lang="en-US" sz="2000" dirty="0"/>
          </a:p>
        </p:txBody>
      </p:sp>
      <p:sp>
        <p:nvSpPr>
          <p:cNvPr id="4" name="Text 2"/>
          <p:cNvSpPr/>
          <p:nvPr/>
        </p:nvSpPr>
        <p:spPr>
          <a:xfrm>
            <a:off x="448747" y="1401961"/>
            <a:ext cx="6710124" cy="205145"/>
          </a:xfrm>
          <a:prstGeom prst="rect">
            <a:avLst/>
          </a:prstGeom>
          <a:noFill/>
          <a:ln/>
        </p:spPr>
        <p:txBody>
          <a:bodyPr wrap="none" lIns="0" tIns="0" rIns="0" bIns="0" rtlCol="0" anchor="t"/>
          <a:lstStyle/>
          <a:p>
            <a:pPr marL="0" indent="0" algn="l">
              <a:lnSpc>
                <a:spcPts val="1600"/>
              </a:lnSpc>
              <a:buNone/>
            </a:pPr>
            <a:r>
              <a:rPr lang="en-US" sz="1400" dirty="0">
                <a:solidFill>
                  <a:srgbClr val="272525"/>
                </a:solidFill>
                <a:latin typeface="Inter" pitchFamily="34" charset="0"/>
                <a:ea typeface="Inter" pitchFamily="34" charset="-122"/>
                <a:cs typeface="Inter" pitchFamily="34" charset="-120"/>
              </a:rPr>
              <a:t>Asegurada mediante SSL/TLS al usar HTTPS en las llamadas a la API.</a:t>
            </a:r>
            <a:endParaRPr lang="en-US" sz="1400" dirty="0"/>
          </a:p>
        </p:txBody>
      </p:sp>
      <p:sp>
        <p:nvSpPr>
          <p:cNvPr id="5" name="Text 3"/>
          <p:cNvSpPr/>
          <p:nvPr/>
        </p:nvSpPr>
        <p:spPr>
          <a:xfrm>
            <a:off x="448747" y="1735217"/>
            <a:ext cx="4291965" cy="200263"/>
          </a:xfrm>
          <a:prstGeom prst="rect">
            <a:avLst/>
          </a:prstGeom>
          <a:noFill/>
          <a:ln/>
        </p:spPr>
        <p:txBody>
          <a:bodyPr wrap="none" lIns="0" tIns="0" rIns="0" bIns="0" rtlCol="0" anchor="t"/>
          <a:lstStyle/>
          <a:p>
            <a:pPr marL="0" indent="0" algn="l">
              <a:lnSpc>
                <a:spcPts val="1550"/>
              </a:lnSpc>
              <a:buNone/>
            </a:pPr>
            <a:r>
              <a:rPr lang="en-US" sz="2000" b="1" dirty="0">
                <a:solidFill>
                  <a:srgbClr val="000000"/>
                </a:solidFill>
                <a:latin typeface="Inter Bold" pitchFamily="34" charset="0"/>
                <a:ea typeface="Inter Bold" pitchFamily="34" charset="-122"/>
                <a:cs typeface="Inter Bold" pitchFamily="34" charset="-120"/>
              </a:rPr>
              <a:t>Encriptación en Reposo (Server-Side Encryption - SSE)</a:t>
            </a:r>
            <a:endParaRPr lang="en-US" sz="2000" dirty="0"/>
          </a:p>
        </p:txBody>
      </p:sp>
      <p:sp>
        <p:nvSpPr>
          <p:cNvPr id="6" name="Text 4"/>
          <p:cNvSpPr/>
          <p:nvPr/>
        </p:nvSpPr>
        <p:spPr>
          <a:xfrm>
            <a:off x="448747" y="2063591"/>
            <a:ext cx="6710124" cy="205145"/>
          </a:xfrm>
          <a:prstGeom prst="rect">
            <a:avLst/>
          </a:prstGeom>
          <a:noFill/>
          <a:ln/>
        </p:spPr>
        <p:txBody>
          <a:bodyPr wrap="none" lIns="0" tIns="0" rIns="0" bIns="0" rtlCol="0" anchor="t"/>
          <a:lstStyle/>
          <a:p>
            <a:pPr marL="342900" indent="-342900" algn="l">
              <a:lnSpc>
                <a:spcPts val="1600"/>
              </a:lnSpc>
              <a:buSzPct val="100000"/>
              <a:buChar char="•"/>
            </a:pPr>
            <a:r>
              <a:rPr lang="en-US" sz="1400" b="1" dirty="0">
                <a:solidFill>
                  <a:srgbClr val="272525"/>
                </a:solidFill>
                <a:latin typeface="Inter" pitchFamily="34" charset="0"/>
                <a:ea typeface="Inter" pitchFamily="34" charset="-122"/>
                <a:cs typeface="Inter" pitchFamily="34" charset="-120"/>
              </a:rPr>
              <a:t>SSE-S3:</a:t>
            </a:r>
            <a:r>
              <a:rPr lang="en-US" sz="1400" dirty="0">
                <a:solidFill>
                  <a:srgbClr val="272525"/>
                </a:solidFill>
                <a:latin typeface="Inter" pitchFamily="34" charset="0"/>
                <a:ea typeface="Inter" pitchFamily="34" charset="-122"/>
                <a:cs typeface="Inter" pitchFamily="34" charset="-120"/>
              </a:rPr>
              <a:t> AWS gestiona las claves de encriptación. Es la opción más sencilla</a:t>
            </a:r>
            <a:endParaRPr lang="en-US" sz="1400" dirty="0"/>
          </a:p>
        </p:txBody>
      </p:sp>
      <p:sp>
        <p:nvSpPr>
          <p:cNvPr id="7" name="Text 5"/>
          <p:cNvSpPr/>
          <p:nvPr/>
        </p:nvSpPr>
        <p:spPr>
          <a:xfrm>
            <a:off x="448747" y="2313503"/>
            <a:ext cx="6710124" cy="205145"/>
          </a:xfrm>
          <a:prstGeom prst="rect">
            <a:avLst/>
          </a:prstGeom>
          <a:noFill/>
          <a:ln/>
        </p:spPr>
        <p:txBody>
          <a:bodyPr wrap="none" lIns="0" tIns="0" rIns="0" bIns="0" rtlCol="0" anchor="t"/>
          <a:lstStyle/>
          <a:p>
            <a:pPr marL="342900" indent="-342900" algn="l">
              <a:lnSpc>
                <a:spcPts val="1600"/>
              </a:lnSpc>
              <a:buSzPct val="100000"/>
              <a:buChar char="•"/>
            </a:pPr>
            <a:r>
              <a:rPr lang="en-US" sz="1400" b="1" dirty="0">
                <a:solidFill>
                  <a:srgbClr val="272525"/>
                </a:solidFill>
                <a:latin typeface="Inter" pitchFamily="34" charset="0"/>
                <a:ea typeface="Inter" pitchFamily="34" charset="-122"/>
                <a:cs typeface="Inter" pitchFamily="34" charset="-120"/>
              </a:rPr>
              <a:t>SSE-KMS:</a:t>
            </a:r>
            <a:r>
              <a:rPr lang="en-US" sz="1400" dirty="0">
                <a:solidFill>
                  <a:srgbClr val="272525"/>
                </a:solidFill>
                <a:latin typeface="Inter" pitchFamily="34" charset="0"/>
                <a:ea typeface="Inter" pitchFamily="34" charset="-122"/>
                <a:cs typeface="Inter" pitchFamily="34" charset="-120"/>
              </a:rPr>
              <a:t> AWS gestiona las claves a través de KMS. Ofrece un rastro de auditoría</a:t>
            </a:r>
            <a:endParaRPr lang="en-US" sz="1400" dirty="0"/>
          </a:p>
        </p:txBody>
      </p:sp>
      <p:sp>
        <p:nvSpPr>
          <p:cNvPr id="8" name="Text 6"/>
          <p:cNvSpPr/>
          <p:nvPr/>
        </p:nvSpPr>
        <p:spPr>
          <a:xfrm>
            <a:off x="448747" y="2563416"/>
            <a:ext cx="6710124" cy="205145"/>
          </a:xfrm>
          <a:prstGeom prst="rect">
            <a:avLst/>
          </a:prstGeom>
          <a:noFill/>
          <a:ln/>
        </p:spPr>
        <p:txBody>
          <a:bodyPr wrap="none" lIns="0" tIns="0" rIns="0" bIns="0" rtlCol="0" anchor="t"/>
          <a:lstStyle/>
          <a:p>
            <a:pPr marL="342900" indent="-342900" algn="l">
              <a:lnSpc>
                <a:spcPts val="1600"/>
              </a:lnSpc>
              <a:buSzPct val="100000"/>
              <a:buChar char="•"/>
            </a:pPr>
            <a:r>
              <a:rPr lang="en-US" sz="1400" b="1" dirty="0">
                <a:solidFill>
                  <a:srgbClr val="272525"/>
                </a:solidFill>
                <a:latin typeface="Inter" pitchFamily="34" charset="0"/>
                <a:ea typeface="Inter" pitchFamily="34" charset="-122"/>
                <a:cs typeface="Inter" pitchFamily="34" charset="-120"/>
              </a:rPr>
              <a:t>SSE-C:</a:t>
            </a:r>
            <a:r>
              <a:rPr lang="en-US" sz="1400" dirty="0">
                <a:solidFill>
                  <a:srgbClr val="272525"/>
                </a:solidFill>
                <a:latin typeface="Inter" pitchFamily="34" charset="0"/>
                <a:ea typeface="Inter" pitchFamily="34" charset="-122"/>
                <a:cs typeface="Inter" pitchFamily="34" charset="-120"/>
              </a:rPr>
              <a:t> </a:t>
            </a:r>
            <a:r>
              <a:rPr lang="en-US" sz="1400" i="1" dirty="0">
                <a:solidFill>
                  <a:srgbClr val="272525"/>
                </a:solidFill>
                <a:latin typeface="Inter" pitchFamily="34" charset="0"/>
                <a:ea typeface="Inter" pitchFamily="34" charset="-122"/>
                <a:cs typeface="Inter" pitchFamily="34" charset="-120"/>
              </a:rPr>
              <a:t>Customer-Provided Keys</a:t>
            </a:r>
            <a:r>
              <a:rPr lang="en-US" sz="1400" dirty="0">
                <a:solidFill>
                  <a:srgbClr val="272525"/>
                </a:solidFill>
                <a:latin typeface="Inter" pitchFamily="34" charset="0"/>
                <a:ea typeface="Inter" pitchFamily="34" charset="-122"/>
                <a:cs typeface="Inter" pitchFamily="34" charset="-120"/>
              </a:rPr>
              <a:t>. El cliente gestiona sus propias claves</a:t>
            </a:r>
            <a:endParaRPr lang="en-US" sz="1400" dirty="0"/>
          </a:p>
        </p:txBody>
      </p:sp>
      <p:sp>
        <p:nvSpPr>
          <p:cNvPr id="9" name="Text 7"/>
          <p:cNvSpPr/>
          <p:nvPr/>
        </p:nvSpPr>
        <p:spPr>
          <a:xfrm>
            <a:off x="428268" y="3238143"/>
            <a:ext cx="1989892" cy="200263"/>
          </a:xfrm>
          <a:prstGeom prst="rect">
            <a:avLst/>
          </a:prstGeom>
          <a:noFill/>
          <a:ln/>
        </p:spPr>
        <p:txBody>
          <a:bodyPr wrap="none" lIns="0" tIns="0" rIns="0" bIns="0" rtlCol="0" anchor="t"/>
          <a:lstStyle/>
          <a:p>
            <a:pPr marL="0" indent="0" algn="l">
              <a:lnSpc>
                <a:spcPts val="1550"/>
              </a:lnSpc>
              <a:buNone/>
            </a:pPr>
            <a:r>
              <a:rPr lang="en-US" sz="2000" b="1" dirty="0">
                <a:solidFill>
                  <a:srgbClr val="000000"/>
                </a:solidFill>
                <a:latin typeface="Inter Bold" pitchFamily="34" charset="0"/>
                <a:ea typeface="Inter Bold" pitchFamily="34" charset="-122"/>
                <a:cs typeface="Inter Bold" pitchFamily="34" charset="-120"/>
              </a:rPr>
              <a:t>Encriptación en el Cliente</a:t>
            </a:r>
            <a:endParaRPr lang="en-US" sz="2000" dirty="0"/>
          </a:p>
        </p:txBody>
      </p:sp>
      <p:sp>
        <p:nvSpPr>
          <p:cNvPr id="10" name="Text 8"/>
          <p:cNvSpPr/>
          <p:nvPr/>
        </p:nvSpPr>
        <p:spPr>
          <a:xfrm>
            <a:off x="428268" y="3566517"/>
            <a:ext cx="6710124" cy="205145"/>
          </a:xfrm>
          <a:prstGeom prst="rect">
            <a:avLst/>
          </a:prstGeom>
          <a:noFill/>
          <a:ln/>
        </p:spPr>
        <p:txBody>
          <a:bodyPr wrap="none" lIns="0" tIns="0" rIns="0" bIns="0" rtlCol="0" anchor="t"/>
          <a:lstStyle/>
          <a:p>
            <a:pPr marL="0" indent="0" algn="l">
              <a:lnSpc>
                <a:spcPts val="1600"/>
              </a:lnSpc>
              <a:buNone/>
            </a:pPr>
            <a:r>
              <a:rPr lang="en-US" sz="1400" dirty="0">
                <a:solidFill>
                  <a:srgbClr val="272525"/>
                </a:solidFill>
                <a:latin typeface="Inter" pitchFamily="34" charset="0"/>
                <a:ea typeface="Inter" pitchFamily="34" charset="-122"/>
                <a:cs typeface="Inter" pitchFamily="34" charset="-120"/>
              </a:rPr>
              <a:t>El usuario encripta los datos </a:t>
            </a:r>
            <a:r>
              <a:rPr lang="en-US" sz="1400" i="1" dirty="0">
                <a:solidFill>
                  <a:srgbClr val="272525"/>
                </a:solidFill>
                <a:latin typeface="Inter" pitchFamily="34" charset="0"/>
                <a:ea typeface="Inter" pitchFamily="34" charset="-122"/>
                <a:cs typeface="Inter" pitchFamily="34" charset="-120"/>
              </a:rPr>
              <a:t>antes</a:t>
            </a:r>
            <a:r>
              <a:rPr lang="en-US" sz="1400" dirty="0">
                <a:solidFill>
                  <a:srgbClr val="272525"/>
                </a:solidFill>
                <a:latin typeface="Inter" pitchFamily="34" charset="0"/>
                <a:ea typeface="Inter" pitchFamily="34" charset="-122"/>
                <a:cs typeface="Inter" pitchFamily="34" charset="-120"/>
              </a:rPr>
              <a:t> de subirlos a S3.</a:t>
            </a:r>
            <a:endParaRPr lang="en-US" sz="1400" dirty="0"/>
          </a:p>
        </p:txBody>
      </p:sp>
      <p:sp>
        <p:nvSpPr>
          <p:cNvPr id="11" name="Text 9"/>
          <p:cNvSpPr/>
          <p:nvPr/>
        </p:nvSpPr>
        <p:spPr>
          <a:xfrm>
            <a:off x="428268" y="3887033"/>
            <a:ext cx="6710124" cy="205145"/>
          </a:xfrm>
          <a:prstGeom prst="rect">
            <a:avLst/>
          </a:prstGeom>
          <a:noFill/>
          <a:ln/>
        </p:spPr>
        <p:txBody>
          <a:bodyPr wrap="none" lIns="0" tIns="0" rIns="0" bIns="0" rtlCol="0" anchor="t"/>
          <a:lstStyle/>
          <a:p>
            <a:pPr marL="0" indent="0" algn="l">
              <a:lnSpc>
                <a:spcPts val="1600"/>
              </a:lnSpc>
              <a:buNone/>
            </a:pPr>
            <a:r>
              <a:rPr lang="en-US" sz="1400" dirty="0">
                <a:solidFill>
                  <a:srgbClr val="272525"/>
                </a:solidFill>
                <a:latin typeface="Inter" pitchFamily="34" charset="0"/>
                <a:ea typeface="Inter" pitchFamily="34" charset="-122"/>
                <a:cs typeface="Inter" pitchFamily="34" charset="-120"/>
              </a:rPr>
              <a:t>Máximo control, máxima responsabilidad.</a:t>
            </a:r>
            <a:endParaRPr lang="en-US" sz="1400" dirty="0"/>
          </a:p>
        </p:txBody>
      </p:sp>
      <p:sp>
        <p:nvSpPr>
          <p:cNvPr id="12" name="Text 10"/>
          <p:cNvSpPr/>
          <p:nvPr/>
        </p:nvSpPr>
        <p:spPr>
          <a:xfrm>
            <a:off x="428268" y="4220289"/>
            <a:ext cx="1726049" cy="200263"/>
          </a:xfrm>
          <a:prstGeom prst="rect">
            <a:avLst/>
          </a:prstGeom>
          <a:noFill/>
          <a:ln/>
        </p:spPr>
        <p:txBody>
          <a:bodyPr wrap="none" lIns="0" tIns="0" rIns="0" bIns="0" rtlCol="0" anchor="t"/>
          <a:lstStyle/>
          <a:p>
            <a:pPr marL="0" indent="0" algn="l">
              <a:lnSpc>
                <a:spcPts val="1550"/>
              </a:lnSpc>
              <a:buNone/>
            </a:pPr>
            <a:r>
              <a:rPr lang="en-US" sz="2000" b="1" dirty="0">
                <a:solidFill>
                  <a:srgbClr val="000000"/>
                </a:solidFill>
                <a:latin typeface="Inter Bold" pitchFamily="34" charset="0"/>
                <a:ea typeface="Inter Bold" pitchFamily="34" charset="-122"/>
                <a:cs typeface="Inter Bold" pitchFamily="34" charset="-120"/>
              </a:rPr>
              <a:t>Mejor Práctica para IA</a:t>
            </a:r>
            <a:endParaRPr lang="en-US" sz="2000" dirty="0"/>
          </a:p>
        </p:txBody>
      </p:sp>
      <p:sp>
        <p:nvSpPr>
          <p:cNvPr id="13" name="Text 11"/>
          <p:cNvSpPr/>
          <p:nvPr/>
        </p:nvSpPr>
        <p:spPr>
          <a:xfrm>
            <a:off x="428268" y="4548664"/>
            <a:ext cx="6710124" cy="410289"/>
          </a:xfrm>
          <a:prstGeom prst="rect">
            <a:avLst/>
          </a:prstGeom>
          <a:noFill/>
          <a:ln/>
        </p:spPr>
        <p:txBody>
          <a:bodyPr wrap="square" lIns="0" tIns="0" rIns="0" bIns="0" rtlCol="0" anchor="t"/>
          <a:lstStyle/>
          <a:p>
            <a:pPr marL="0" indent="0" algn="l">
              <a:lnSpc>
                <a:spcPts val="1600"/>
              </a:lnSpc>
              <a:buNone/>
            </a:pPr>
            <a:r>
              <a:rPr lang="en-US" sz="1400" dirty="0">
                <a:solidFill>
                  <a:srgbClr val="272525"/>
                </a:solidFill>
                <a:latin typeface="Inter" pitchFamily="34" charset="0"/>
                <a:ea typeface="Inter" pitchFamily="34" charset="-122"/>
                <a:cs typeface="Inter" pitchFamily="34" charset="-120"/>
              </a:rPr>
              <a:t>Encriptar siempre datos sensibles, especialmente información personal que pueda estar en datasets de entrenamiento.</a:t>
            </a:r>
            <a:endParaRPr lang="en-US" sz="1400" dirty="0"/>
          </a:p>
        </p:txBody>
      </p:sp>
      <p:pic>
        <p:nvPicPr>
          <p:cNvPr id="14" name="Image 0" descr="preencoded.png"/>
          <p:cNvPicPr>
            <a:picLocks noChangeAspect="1"/>
          </p:cNvPicPr>
          <p:nvPr/>
        </p:nvPicPr>
        <p:blipFill>
          <a:blip r:embed="rId3"/>
          <a:stretch>
            <a:fillRect/>
          </a:stretch>
        </p:blipFill>
        <p:spPr>
          <a:xfrm>
            <a:off x="7707749" y="1274088"/>
            <a:ext cx="6710124" cy="671012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447556" y="351592"/>
            <a:ext cx="6176486" cy="399574"/>
          </a:xfrm>
          <a:prstGeom prst="rect">
            <a:avLst/>
          </a:prstGeom>
          <a:noFill/>
          <a:ln/>
        </p:spPr>
        <p:txBody>
          <a:bodyPr wrap="none" lIns="0" tIns="0" rIns="0" bIns="0" rtlCol="0" anchor="t"/>
          <a:lstStyle/>
          <a:p>
            <a:pPr marL="0" indent="0" algn="l">
              <a:lnSpc>
                <a:spcPts val="3100"/>
              </a:lnSpc>
              <a:buNone/>
            </a:pPr>
            <a:r>
              <a:rPr lang="en-US" sz="2500" b="1" dirty="0">
                <a:solidFill>
                  <a:srgbClr val="000000"/>
                </a:solidFill>
                <a:latin typeface="Inter Bold" pitchFamily="34" charset="0"/>
                <a:ea typeface="Inter Bold" pitchFamily="34" charset="-122"/>
                <a:cs typeface="Inter Bold" pitchFamily="34" charset="-120"/>
              </a:rPr>
              <a:t>Automatización con Event Notifications</a:t>
            </a:r>
            <a:endParaRPr lang="en-US" sz="2500" dirty="0"/>
          </a:p>
        </p:txBody>
      </p:sp>
      <p:sp>
        <p:nvSpPr>
          <p:cNvPr id="3" name="Text 1"/>
          <p:cNvSpPr/>
          <p:nvPr/>
        </p:nvSpPr>
        <p:spPr>
          <a:xfrm>
            <a:off x="447556" y="1006912"/>
            <a:ext cx="13735288" cy="204549"/>
          </a:xfrm>
          <a:prstGeom prst="rect">
            <a:avLst/>
          </a:prstGeom>
          <a:noFill/>
          <a:ln/>
        </p:spPr>
        <p:txBody>
          <a:bodyPr wrap="none" lIns="0" tIns="0" rIns="0" bIns="0" rtlCol="0" anchor="t"/>
          <a:lstStyle/>
          <a:p>
            <a:pPr marL="0" indent="0" algn="l">
              <a:lnSpc>
                <a:spcPts val="1600"/>
              </a:lnSpc>
              <a:buNone/>
            </a:pPr>
            <a:r>
              <a:rPr lang="en-US" sz="1400" dirty="0">
                <a:solidFill>
                  <a:srgbClr val="272525"/>
                </a:solidFill>
                <a:latin typeface="Inter" pitchFamily="34" charset="0"/>
                <a:ea typeface="Inter" pitchFamily="34" charset="-122"/>
                <a:cs typeface="Inter" pitchFamily="34" charset="-120"/>
              </a:rPr>
              <a:t>S3 puede generar notificaciones cuando ocurren eventos específicos en un bucket.</a:t>
            </a:r>
            <a:endParaRPr lang="en-US" sz="1400" dirty="0"/>
          </a:p>
        </p:txBody>
      </p:sp>
      <p:sp>
        <p:nvSpPr>
          <p:cNvPr id="4" name="Text 2"/>
          <p:cNvSpPr/>
          <p:nvPr/>
        </p:nvSpPr>
        <p:spPr>
          <a:xfrm>
            <a:off x="447556" y="1483162"/>
            <a:ext cx="1598414" cy="199787"/>
          </a:xfrm>
          <a:prstGeom prst="rect">
            <a:avLst/>
          </a:prstGeom>
          <a:noFill/>
          <a:ln/>
        </p:spPr>
        <p:txBody>
          <a:bodyPr wrap="none" lIns="0" tIns="0" rIns="0" bIns="0" rtlCol="0" anchor="t"/>
          <a:lstStyle/>
          <a:p>
            <a:pPr marL="0" indent="0" algn="l">
              <a:lnSpc>
                <a:spcPts val="1550"/>
              </a:lnSpc>
              <a:buNone/>
            </a:pPr>
            <a:r>
              <a:rPr lang="en-US" sz="2000" b="1" dirty="0">
                <a:solidFill>
                  <a:srgbClr val="000000"/>
                </a:solidFill>
                <a:latin typeface="Inter Bold" pitchFamily="34" charset="0"/>
                <a:ea typeface="Inter Bold" pitchFamily="34" charset="-122"/>
                <a:cs typeface="Inter Bold" pitchFamily="34" charset="-120"/>
              </a:rPr>
              <a:t>Eventos comunes</a:t>
            </a:r>
            <a:endParaRPr lang="en-US" sz="2000" dirty="0"/>
          </a:p>
        </p:txBody>
      </p:sp>
      <p:sp>
        <p:nvSpPr>
          <p:cNvPr id="5" name="Text 3"/>
          <p:cNvSpPr/>
          <p:nvPr/>
        </p:nvSpPr>
        <p:spPr>
          <a:xfrm>
            <a:off x="447556" y="1810822"/>
            <a:ext cx="6711672" cy="204549"/>
          </a:xfrm>
          <a:prstGeom prst="rect">
            <a:avLst/>
          </a:prstGeom>
          <a:noFill/>
          <a:ln/>
        </p:spPr>
        <p:txBody>
          <a:bodyPr wrap="none" lIns="0" tIns="0" rIns="0" bIns="0" rtlCol="0" anchor="t"/>
          <a:lstStyle/>
          <a:p>
            <a:pPr marL="342900" indent="-342900" algn="l">
              <a:lnSpc>
                <a:spcPts val="1600"/>
              </a:lnSpc>
              <a:buSzPct val="100000"/>
              <a:buChar char="•"/>
            </a:pPr>
            <a:r>
              <a:rPr lang="en-US" sz="1400" dirty="0">
                <a:solidFill>
                  <a:srgbClr val="272525"/>
                </a:solidFill>
                <a:highlight>
                  <a:srgbClr val="F2F2F2"/>
                </a:highlight>
                <a:latin typeface="Consolas" pitchFamily="34" charset="0"/>
                <a:ea typeface="Consolas" pitchFamily="34" charset="-122"/>
                <a:cs typeface="Consolas" pitchFamily="34" charset="-120"/>
              </a:rPr>
              <a:t>s3:ObjectCreated:*</a:t>
            </a:r>
            <a:r>
              <a:rPr lang="en-US" sz="1400" dirty="0">
                <a:solidFill>
                  <a:srgbClr val="272525"/>
                </a:solidFill>
                <a:latin typeface="Inter" pitchFamily="34" charset="0"/>
                <a:ea typeface="Inter" pitchFamily="34" charset="-122"/>
                <a:cs typeface="Inter" pitchFamily="34" charset="-120"/>
              </a:rPr>
              <a:t> (un objeto nuevo es subido)</a:t>
            </a:r>
            <a:endParaRPr lang="en-US" sz="1400" dirty="0"/>
          </a:p>
        </p:txBody>
      </p:sp>
      <p:sp>
        <p:nvSpPr>
          <p:cNvPr id="6" name="Text 4"/>
          <p:cNvSpPr/>
          <p:nvPr/>
        </p:nvSpPr>
        <p:spPr>
          <a:xfrm>
            <a:off x="447556" y="2060019"/>
            <a:ext cx="6711672" cy="204549"/>
          </a:xfrm>
          <a:prstGeom prst="rect">
            <a:avLst/>
          </a:prstGeom>
          <a:noFill/>
          <a:ln/>
        </p:spPr>
        <p:txBody>
          <a:bodyPr wrap="none" lIns="0" tIns="0" rIns="0" bIns="0" rtlCol="0" anchor="t"/>
          <a:lstStyle/>
          <a:p>
            <a:pPr marL="342900" indent="-342900" algn="l">
              <a:lnSpc>
                <a:spcPts val="1600"/>
              </a:lnSpc>
              <a:buSzPct val="100000"/>
              <a:buChar char="•"/>
            </a:pPr>
            <a:r>
              <a:rPr lang="en-US" sz="1400" dirty="0">
                <a:solidFill>
                  <a:srgbClr val="272525"/>
                </a:solidFill>
                <a:highlight>
                  <a:srgbClr val="F2F2F2"/>
                </a:highlight>
                <a:latin typeface="Consolas" pitchFamily="34" charset="0"/>
                <a:ea typeface="Consolas" pitchFamily="34" charset="-122"/>
                <a:cs typeface="Consolas" pitchFamily="34" charset="-120"/>
              </a:rPr>
              <a:t>s3:ObjectRemoved:*</a:t>
            </a:r>
            <a:r>
              <a:rPr lang="en-US" sz="1400" dirty="0">
                <a:solidFill>
                  <a:srgbClr val="272525"/>
                </a:solidFill>
                <a:latin typeface="Inter" pitchFamily="34" charset="0"/>
                <a:ea typeface="Inter" pitchFamily="34" charset="-122"/>
                <a:cs typeface="Inter" pitchFamily="34" charset="-120"/>
              </a:rPr>
              <a:t> (un objeto es eliminado)</a:t>
            </a:r>
            <a:endParaRPr lang="en-US" sz="1400" dirty="0"/>
          </a:p>
        </p:txBody>
      </p:sp>
      <p:sp>
        <p:nvSpPr>
          <p:cNvPr id="7" name="Text 5"/>
          <p:cNvSpPr/>
          <p:nvPr/>
        </p:nvSpPr>
        <p:spPr>
          <a:xfrm>
            <a:off x="447556" y="2309217"/>
            <a:ext cx="6711672" cy="204549"/>
          </a:xfrm>
          <a:prstGeom prst="rect">
            <a:avLst/>
          </a:prstGeom>
          <a:noFill/>
          <a:ln/>
        </p:spPr>
        <p:txBody>
          <a:bodyPr wrap="none" lIns="0" tIns="0" rIns="0" bIns="0" rtlCol="0" anchor="t"/>
          <a:lstStyle/>
          <a:p>
            <a:pPr marL="342900" indent="-342900" algn="l">
              <a:lnSpc>
                <a:spcPts val="1600"/>
              </a:lnSpc>
              <a:buSzPct val="100000"/>
              <a:buChar char="•"/>
            </a:pPr>
            <a:r>
              <a:rPr lang="en-US" sz="1400" dirty="0">
                <a:solidFill>
                  <a:srgbClr val="272525"/>
                </a:solidFill>
                <a:highlight>
                  <a:srgbClr val="F2F2F2"/>
                </a:highlight>
                <a:latin typeface="Consolas" pitchFamily="34" charset="0"/>
                <a:ea typeface="Consolas" pitchFamily="34" charset="-122"/>
                <a:cs typeface="Consolas" pitchFamily="34" charset="-120"/>
              </a:rPr>
              <a:t>s3:ObjectTagging</a:t>
            </a:r>
            <a:r>
              <a:rPr lang="en-US" sz="1400" dirty="0">
                <a:solidFill>
                  <a:srgbClr val="272525"/>
                </a:solidFill>
                <a:latin typeface="Inter" pitchFamily="34" charset="0"/>
                <a:ea typeface="Inter" pitchFamily="34" charset="-122"/>
                <a:cs typeface="Inter" pitchFamily="34" charset="-120"/>
              </a:rPr>
              <a:t> (se modifican las etiquetas)</a:t>
            </a:r>
            <a:endParaRPr lang="en-US" sz="1400" dirty="0"/>
          </a:p>
        </p:txBody>
      </p:sp>
      <p:sp>
        <p:nvSpPr>
          <p:cNvPr id="8" name="Text 6"/>
          <p:cNvSpPr/>
          <p:nvPr/>
        </p:nvSpPr>
        <p:spPr>
          <a:xfrm>
            <a:off x="447556" y="2641640"/>
            <a:ext cx="2339102" cy="199787"/>
          </a:xfrm>
          <a:prstGeom prst="rect">
            <a:avLst/>
          </a:prstGeom>
          <a:noFill/>
          <a:ln/>
        </p:spPr>
        <p:txBody>
          <a:bodyPr wrap="none" lIns="0" tIns="0" rIns="0" bIns="0" rtlCol="0" anchor="t"/>
          <a:lstStyle/>
          <a:p>
            <a:pPr marL="0" indent="0" algn="l">
              <a:lnSpc>
                <a:spcPts val="1550"/>
              </a:lnSpc>
              <a:buNone/>
            </a:pPr>
            <a:r>
              <a:rPr lang="en-US" sz="2000" b="1" dirty="0">
                <a:solidFill>
                  <a:srgbClr val="000000"/>
                </a:solidFill>
                <a:latin typeface="Inter Bold" pitchFamily="34" charset="0"/>
                <a:ea typeface="Inter Bold" pitchFamily="34" charset="-122"/>
                <a:cs typeface="Inter Bold" pitchFamily="34" charset="-120"/>
              </a:rPr>
              <a:t>Destinos de las notificaciones</a:t>
            </a:r>
            <a:endParaRPr lang="en-US" sz="2000" dirty="0"/>
          </a:p>
        </p:txBody>
      </p:sp>
      <p:sp>
        <p:nvSpPr>
          <p:cNvPr id="9" name="Text 7"/>
          <p:cNvSpPr/>
          <p:nvPr/>
        </p:nvSpPr>
        <p:spPr>
          <a:xfrm>
            <a:off x="447556" y="2969300"/>
            <a:ext cx="6711672" cy="204549"/>
          </a:xfrm>
          <a:prstGeom prst="rect">
            <a:avLst/>
          </a:prstGeom>
          <a:noFill/>
          <a:ln/>
        </p:spPr>
        <p:txBody>
          <a:bodyPr wrap="none" lIns="0" tIns="0" rIns="0" bIns="0" rtlCol="0" anchor="t"/>
          <a:lstStyle/>
          <a:p>
            <a:pPr marL="342900" indent="-342900" algn="l">
              <a:lnSpc>
                <a:spcPts val="1600"/>
              </a:lnSpc>
              <a:buSzPct val="100000"/>
              <a:buChar char="•"/>
            </a:pPr>
            <a:r>
              <a:rPr lang="en-US" sz="1400" b="1" dirty="0">
                <a:solidFill>
                  <a:srgbClr val="272525"/>
                </a:solidFill>
                <a:latin typeface="Inter" pitchFamily="34" charset="0"/>
                <a:ea typeface="Inter" pitchFamily="34" charset="-122"/>
                <a:cs typeface="Inter" pitchFamily="34" charset="-120"/>
              </a:rPr>
              <a:t>AWS Lambda:</a:t>
            </a:r>
            <a:r>
              <a:rPr lang="en-US" sz="1400" dirty="0">
                <a:solidFill>
                  <a:srgbClr val="272525"/>
                </a:solidFill>
                <a:latin typeface="Inter" pitchFamily="34" charset="0"/>
                <a:ea typeface="Inter" pitchFamily="34" charset="-122"/>
                <a:cs typeface="Inter" pitchFamily="34" charset="-120"/>
              </a:rPr>
              <a:t> El caso de uso más potente</a:t>
            </a:r>
            <a:endParaRPr lang="en-US" sz="1400" dirty="0"/>
          </a:p>
        </p:txBody>
      </p:sp>
      <p:sp>
        <p:nvSpPr>
          <p:cNvPr id="10" name="Text 8"/>
          <p:cNvSpPr/>
          <p:nvPr/>
        </p:nvSpPr>
        <p:spPr>
          <a:xfrm>
            <a:off x="447556" y="3218498"/>
            <a:ext cx="6711672" cy="204549"/>
          </a:xfrm>
          <a:prstGeom prst="rect">
            <a:avLst/>
          </a:prstGeom>
          <a:noFill/>
          <a:ln/>
        </p:spPr>
        <p:txBody>
          <a:bodyPr wrap="none" lIns="0" tIns="0" rIns="0" bIns="0" rtlCol="0" anchor="t"/>
          <a:lstStyle/>
          <a:p>
            <a:pPr marL="342900" indent="-342900" algn="l">
              <a:lnSpc>
                <a:spcPts val="1600"/>
              </a:lnSpc>
              <a:buSzPct val="100000"/>
              <a:buChar char="•"/>
            </a:pPr>
            <a:r>
              <a:rPr lang="en-US" sz="1400" b="1" dirty="0">
                <a:solidFill>
                  <a:srgbClr val="272525"/>
                </a:solidFill>
                <a:latin typeface="Inter" pitchFamily="34" charset="0"/>
                <a:ea typeface="Inter" pitchFamily="34" charset="-122"/>
                <a:cs typeface="Inter" pitchFamily="34" charset="-120"/>
              </a:rPr>
              <a:t>Amazon SQS:</a:t>
            </a:r>
            <a:r>
              <a:rPr lang="en-US" sz="1400" dirty="0">
                <a:solidFill>
                  <a:srgbClr val="272525"/>
                </a:solidFill>
                <a:latin typeface="Inter" pitchFamily="34" charset="0"/>
                <a:ea typeface="Inter" pitchFamily="34" charset="-122"/>
                <a:cs typeface="Inter" pitchFamily="34" charset="-120"/>
              </a:rPr>
              <a:t> Enviar un mensaje a una cola</a:t>
            </a:r>
            <a:endParaRPr lang="en-US" sz="1400" dirty="0"/>
          </a:p>
        </p:txBody>
      </p:sp>
      <p:sp>
        <p:nvSpPr>
          <p:cNvPr id="11" name="Text 9"/>
          <p:cNvSpPr/>
          <p:nvPr/>
        </p:nvSpPr>
        <p:spPr>
          <a:xfrm>
            <a:off x="447556" y="3467695"/>
            <a:ext cx="6711672" cy="204549"/>
          </a:xfrm>
          <a:prstGeom prst="rect">
            <a:avLst/>
          </a:prstGeom>
          <a:noFill/>
          <a:ln/>
        </p:spPr>
        <p:txBody>
          <a:bodyPr wrap="none" lIns="0" tIns="0" rIns="0" bIns="0" rtlCol="0" anchor="t"/>
          <a:lstStyle/>
          <a:p>
            <a:pPr marL="342900" indent="-342900" algn="l">
              <a:lnSpc>
                <a:spcPts val="1600"/>
              </a:lnSpc>
              <a:buSzPct val="100000"/>
              <a:buChar char="•"/>
            </a:pPr>
            <a:r>
              <a:rPr lang="en-US" sz="1400" b="1" dirty="0">
                <a:solidFill>
                  <a:srgbClr val="272525"/>
                </a:solidFill>
                <a:latin typeface="Inter" pitchFamily="34" charset="0"/>
                <a:ea typeface="Inter" pitchFamily="34" charset="-122"/>
                <a:cs typeface="Inter" pitchFamily="34" charset="-120"/>
              </a:rPr>
              <a:t>Amazon SNS:</a:t>
            </a:r>
            <a:r>
              <a:rPr lang="en-US" sz="1400" dirty="0">
                <a:solidFill>
                  <a:srgbClr val="272525"/>
                </a:solidFill>
                <a:latin typeface="Inter" pitchFamily="34" charset="0"/>
                <a:ea typeface="Inter" pitchFamily="34" charset="-122"/>
                <a:cs typeface="Inter" pitchFamily="34" charset="-120"/>
              </a:rPr>
              <a:t> Enviar una notificación a un tópico</a:t>
            </a:r>
            <a:endParaRPr lang="en-US" sz="1400" dirty="0"/>
          </a:p>
        </p:txBody>
      </p:sp>
      <p:sp>
        <p:nvSpPr>
          <p:cNvPr id="12" name="Text 10"/>
          <p:cNvSpPr/>
          <p:nvPr/>
        </p:nvSpPr>
        <p:spPr>
          <a:xfrm>
            <a:off x="456486" y="3883462"/>
            <a:ext cx="1598414" cy="199787"/>
          </a:xfrm>
          <a:prstGeom prst="rect">
            <a:avLst/>
          </a:prstGeom>
          <a:noFill/>
          <a:ln/>
        </p:spPr>
        <p:txBody>
          <a:bodyPr wrap="none" lIns="0" tIns="0" rIns="0" bIns="0" rtlCol="0" anchor="t"/>
          <a:lstStyle/>
          <a:p>
            <a:pPr marL="0" indent="0" algn="l">
              <a:lnSpc>
                <a:spcPts val="1550"/>
              </a:lnSpc>
              <a:buNone/>
            </a:pPr>
            <a:r>
              <a:rPr lang="en-US" sz="2000" b="1" dirty="0">
                <a:solidFill>
                  <a:srgbClr val="000000"/>
                </a:solidFill>
                <a:latin typeface="Inter Bold" pitchFamily="34" charset="0"/>
                <a:ea typeface="Inter Bold" pitchFamily="34" charset="-122"/>
                <a:cs typeface="Inter Bold" pitchFamily="34" charset="-120"/>
              </a:rPr>
              <a:t>Caso de Uso para IA</a:t>
            </a:r>
            <a:endParaRPr lang="en-US" sz="2000" dirty="0"/>
          </a:p>
        </p:txBody>
      </p:sp>
      <p:sp>
        <p:nvSpPr>
          <p:cNvPr id="13" name="Text 11"/>
          <p:cNvSpPr/>
          <p:nvPr/>
        </p:nvSpPr>
        <p:spPr>
          <a:xfrm>
            <a:off x="456486" y="4211122"/>
            <a:ext cx="6711672" cy="409099"/>
          </a:xfrm>
          <a:prstGeom prst="rect">
            <a:avLst/>
          </a:prstGeom>
          <a:noFill/>
          <a:ln/>
        </p:spPr>
        <p:txBody>
          <a:bodyPr wrap="square" lIns="0" tIns="0" rIns="0" bIns="0" rtlCol="0" anchor="t"/>
          <a:lstStyle/>
          <a:p>
            <a:pPr marL="0" indent="0" algn="l">
              <a:lnSpc>
                <a:spcPts val="1600"/>
              </a:lnSpc>
              <a:buNone/>
            </a:pPr>
            <a:r>
              <a:rPr lang="en-US" sz="1400" dirty="0">
                <a:solidFill>
                  <a:srgbClr val="272525"/>
                </a:solidFill>
                <a:latin typeface="Inter" pitchFamily="34" charset="0"/>
                <a:ea typeface="Inter" pitchFamily="34" charset="-122"/>
                <a:cs typeface="Inter" pitchFamily="34" charset="-120"/>
              </a:rPr>
              <a:t>Iniciar un pipeline de inferencia o pre-procesamiento automáticamente cuando un nuevo dato llega al Data Lake.</a:t>
            </a:r>
            <a:endParaRPr lang="en-US" sz="1400" dirty="0"/>
          </a:p>
        </p:txBody>
      </p:sp>
      <p:sp>
        <p:nvSpPr>
          <p:cNvPr id="14" name="Text 12"/>
          <p:cNvSpPr/>
          <p:nvPr/>
        </p:nvSpPr>
        <p:spPr>
          <a:xfrm>
            <a:off x="456486" y="4735235"/>
            <a:ext cx="6711672" cy="409099"/>
          </a:xfrm>
          <a:prstGeom prst="rect">
            <a:avLst/>
          </a:prstGeom>
          <a:noFill/>
          <a:ln/>
        </p:spPr>
        <p:txBody>
          <a:bodyPr wrap="square" lIns="0" tIns="0" rIns="0" bIns="0" rtlCol="0" anchor="t"/>
          <a:lstStyle/>
          <a:p>
            <a:pPr marL="0" indent="0" algn="l">
              <a:lnSpc>
                <a:spcPts val="1600"/>
              </a:lnSpc>
              <a:buNone/>
            </a:pPr>
            <a:r>
              <a:rPr lang="en-US" sz="1400" dirty="0">
                <a:solidFill>
                  <a:srgbClr val="272525"/>
                </a:solidFill>
                <a:latin typeface="Inter" pitchFamily="34" charset="0"/>
                <a:ea typeface="Inter" pitchFamily="34" charset="-122"/>
                <a:cs typeface="Inter" pitchFamily="34" charset="-120"/>
              </a:rPr>
              <a:t>Ejemplo: "Cuando una nueva imagen se suba al bucket entradas/, ejecuta una función Lambda para redimensionarla y guardarla en el bucket salidas/".</a:t>
            </a:r>
            <a:endParaRPr lang="en-US" sz="1400" dirty="0"/>
          </a:p>
        </p:txBody>
      </p:sp>
      <p:pic>
        <p:nvPicPr>
          <p:cNvPr id="16" name="Imagen 15" descr="Icono&#10;&#10;El contenido generado por IA puede ser incorrecto.">
            <a:extLst>
              <a:ext uri="{FF2B5EF4-FFF2-40B4-BE49-F238E27FC236}">
                <a16:creationId xmlns:a16="http://schemas.microsoft.com/office/drawing/2014/main" id="{C96ED858-7B3D-BF8D-81CC-07126853B7CF}"/>
              </a:ext>
            </a:extLst>
          </p:cNvPr>
          <p:cNvPicPr>
            <a:picLocks noChangeAspect="1"/>
          </p:cNvPicPr>
          <p:nvPr/>
        </p:nvPicPr>
        <p:blipFill>
          <a:blip r:embed="rId3"/>
          <a:stretch>
            <a:fillRect/>
          </a:stretch>
        </p:blipFill>
        <p:spPr>
          <a:xfrm>
            <a:off x="7793181" y="1361209"/>
            <a:ext cx="6733310" cy="675409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89478"/>
          </a:xfrm>
          <a:prstGeom prst="rect">
            <a:avLst/>
          </a:prstGeom>
        </p:spPr>
      </p:pic>
      <p:sp>
        <p:nvSpPr>
          <p:cNvPr id="3" name="Text 0"/>
          <p:cNvSpPr/>
          <p:nvPr/>
        </p:nvSpPr>
        <p:spPr>
          <a:xfrm>
            <a:off x="696992" y="3037165"/>
            <a:ext cx="10689669" cy="622340"/>
          </a:xfrm>
          <a:prstGeom prst="rect">
            <a:avLst/>
          </a:prstGeom>
          <a:noFill/>
          <a:ln/>
        </p:spPr>
        <p:txBody>
          <a:bodyPr wrap="none" lIns="0" tIns="0" rIns="0" bIns="0" rtlCol="0" anchor="t"/>
          <a:lstStyle/>
          <a:p>
            <a:pPr marL="0" indent="0" algn="l">
              <a:lnSpc>
                <a:spcPts val="4900"/>
              </a:lnSpc>
              <a:buNone/>
            </a:pPr>
            <a:r>
              <a:rPr lang="en-US" sz="3900" b="1" dirty="0">
                <a:solidFill>
                  <a:srgbClr val="000000"/>
                </a:solidFill>
                <a:latin typeface="Inter Bold" pitchFamily="34" charset="0"/>
                <a:ea typeface="Inter Bold" pitchFamily="34" charset="-122"/>
                <a:cs typeface="Inter Bold" pitchFamily="34" charset="-120"/>
              </a:rPr>
              <a:t>Casos de Uso de S3 en Inteligencia Artificial</a:t>
            </a:r>
            <a:endParaRPr lang="en-US" sz="3900" dirty="0"/>
          </a:p>
        </p:txBody>
      </p:sp>
      <p:pic>
        <p:nvPicPr>
          <p:cNvPr id="4" name="Image 1" descr="preencoded.png"/>
          <p:cNvPicPr>
            <a:picLocks noChangeAspect="1"/>
          </p:cNvPicPr>
          <p:nvPr/>
        </p:nvPicPr>
        <p:blipFill>
          <a:blip r:embed="rId4"/>
          <a:stretch>
            <a:fillRect/>
          </a:stretch>
        </p:blipFill>
        <p:spPr>
          <a:xfrm>
            <a:off x="696992" y="3958233"/>
            <a:ext cx="497800" cy="497800"/>
          </a:xfrm>
          <a:prstGeom prst="rect">
            <a:avLst/>
          </a:prstGeom>
        </p:spPr>
      </p:pic>
      <p:sp>
        <p:nvSpPr>
          <p:cNvPr id="5" name="Text 1"/>
          <p:cNvSpPr/>
          <p:nvPr/>
        </p:nvSpPr>
        <p:spPr>
          <a:xfrm>
            <a:off x="1443633" y="4076462"/>
            <a:ext cx="2489478" cy="311110"/>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Inter Bold" pitchFamily="34" charset="0"/>
                <a:ea typeface="Inter Bold" pitchFamily="34" charset="-122"/>
                <a:cs typeface="Inter Bold" pitchFamily="34" charset="-120"/>
              </a:rPr>
              <a:t>Data Lakes</a:t>
            </a:r>
            <a:endParaRPr lang="en-US" sz="1950" dirty="0"/>
          </a:p>
        </p:txBody>
      </p:sp>
      <p:sp>
        <p:nvSpPr>
          <p:cNvPr id="6" name="Text 2"/>
          <p:cNvSpPr/>
          <p:nvPr/>
        </p:nvSpPr>
        <p:spPr>
          <a:xfrm>
            <a:off x="1443633" y="4506992"/>
            <a:ext cx="5747147" cy="1274445"/>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S3 es el pilar de la mayoría de los Data Lakes. Su escalabilidad y bajo coste permiten almacenar petabytes de datos brutos (logs, JSONs, Parquet, imágenes) de forma centralizada.</a:t>
            </a:r>
            <a:endParaRPr lang="en-US" sz="1550" dirty="0"/>
          </a:p>
        </p:txBody>
      </p:sp>
      <p:pic>
        <p:nvPicPr>
          <p:cNvPr id="7" name="Image 2" descr="preencoded.png"/>
          <p:cNvPicPr>
            <a:picLocks noChangeAspect="1"/>
          </p:cNvPicPr>
          <p:nvPr/>
        </p:nvPicPr>
        <p:blipFill>
          <a:blip r:embed="rId5"/>
          <a:stretch>
            <a:fillRect/>
          </a:stretch>
        </p:blipFill>
        <p:spPr>
          <a:xfrm>
            <a:off x="7439620" y="3958233"/>
            <a:ext cx="497800" cy="497800"/>
          </a:xfrm>
          <a:prstGeom prst="rect">
            <a:avLst/>
          </a:prstGeom>
        </p:spPr>
      </p:pic>
      <p:sp>
        <p:nvSpPr>
          <p:cNvPr id="8" name="Text 3"/>
          <p:cNvSpPr/>
          <p:nvPr/>
        </p:nvSpPr>
        <p:spPr>
          <a:xfrm>
            <a:off x="8186261" y="4076462"/>
            <a:ext cx="3529727" cy="311110"/>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Inter Bold" pitchFamily="34" charset="0"/>
                <a:ea typeface="Inter Bold" pitchFamily="34" charset="-122"/>
                <a:cs typeface="Inter Bold" pitchFamily="34" charset="-120"/>
              </a:rPr>
              <a:t>Almacenamiento de Modelos</a:t>
            </a:r>
            <a:endParaRPr lang="en-US" sz="1950" dirty="0"/>
          </a:p>
        </p:txBody>
      </p:sp>
      <p:sp>
        <p:nvSpPr>
          <p:cNvPr id="9" name="Text 4"/>
          <p:cNvSpPr/>
          <p:nvPr/>
        </p:nvSpPr>
        <p:spPr>
          <a:xfrm>
            <a:off x="8186261" y="4506992"/>
            <a:ext cx="5747147" cy="955834"/>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Guardar los artefactos del modelo (ficheros .pkl, .h5, checkpoint) en S3 permite versionarlos, compartirlos y cargarlos en servicios de inferencia como SageMaker.</a:t>
            </a:r>
            <a:endParaRPr lang="en-US" sz="1550" dirty="0"/>
          </a:p>
        </p:txBody>
      </p:sp>
      <p:pic>
        <p:nvPicPr>
          <p:cNvPr id="10" name="Image 3" descr="preencoded.png"/>
          <p:cNvPicPr>
            <a:picLocks noChangeAspect="1"/>
          </p:cNvPicPr>
          <p:nvPr/>
        </p:nvPicPr>
        <p:blipFill>
          <a:blip r:embed="rId6"/>
          <a:stretch>
            <a:fillRect/>
          </a:stretch>
        </p:blipFill>
        <p:spPr>
          <a:xfrm>
            <a:off x="696992" y="6179701"/>
            <a:ext cx="497800" cy="497800"/>
          </a:xfrm>
          <a:prstGeom prst="rect">
            <a:avLst/>
          </a:prstGeom>
        </p:spPr>
      </p:pic>
      <p:sp>
        <p:nvSpPr>
          <p:cNvPr id="11" name="Text 5"/>
          <p:cNvSpPr/>
          <p:nvPr/>
        </p:nvSpPr>
        <p:spPr>
          <a:xfrm>
            <a:off x="1443633" y="6297930"/>
            <a:ext cx="2489478" cy="311110"/>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Inter Bold" pitchFamily="34" charset="0"/>
                <a:ea typeface="Inter Bold" pitchFamily="34" charset="-122"/>
                <a:cs typeface="Inter Bold" pitchFamily="34" charset="-120"/>
              </a:rPr>
              <a:t>Logs y Métricas</a:t>
            </a:r>
            <a:endParaRPr lang="en-US" sz="1950" dirty="0"/>
          </a:p>
        </p:txBody>
      </p:sp>
      <p:sp>
        <p:nvSpPr>
          <p:cNvPr id="12" name="Text 6"/>
          <p:cNvSpPr/>
          <p:nvPr/>
        </p:nvSpPr>
        <p:spPr>
          <a:xfrm>
            <a:off x="1443633" y="6728460"/>
            <a:ext cx="5747147" cy="637223"/>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Centralizar los logs de entrenamiento, inferencia y monitorización de sistemas de IA para su posterior análisis.</a:t>
            </a:r>
            <a:endParaRPr lang="en-US" sz="1550" dirty="0"/>
          </a:p>
        </p:txBody>
      </p:sp>
      <p:pic>
        <p:nvPicPr>
          <p:cNvPr id="13" name="Image 4" descr="preencoded.png"/>
          <p:cNvPicPr>
            <a:picLocks noChangeAspect="1"/>
          </p:cNvPicPr>
          <p:nvPr/>
        </p:nvPicPr>
        <p:blipFill>
          <a:blip r:embed="rId7"/>
          <a:stretch>
            <a:fillRect/>
          </a:stretch>
        </p:blipFill>
        <p:spPr>
          <a:xfrm>
            <a:off x="7439620" y="6179701"/>
            <a:ext cx="497800" cy="497800"/>
          </a:xfrm>
          <a:prstGeom prst="rect">
            <a:avLst/>
          </a:prstGeom>
        </p:spPr>
      </p:pic>
      <p:sp>
        <p:nvSpPr>
          <p:cNvPr id="14" name="Text 7"/>
          <p:cNvSpPr/>
          <p:nvPr/>
        </p:nvSpPr>
        <p:spPr>
          <a:xfrm>
            <a:off x="8186261" y="6297930"/>
            <a:ext cx="2602349" cy="311110"/>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Inter Bold" pitchFamily="34" charset="0"/>
                <a:ea typeface="Inter Bold" pitchFamily="34" charset="-122"/>
                <a:cs typeface="Inter Bold" pitchFamily="34" charset="-120"/>
              </a:rPr>
              <a:t>Hosting Web Estático</a:t>
            </a:r>
            <a:endParaRPr lang="en-US" sz="1950" dirty="0"/>
          </a:p>
        </p:txBody>
      </p:sp>
      <p:sp>
        <p:nvSpPr>
          <p:cNvPr id="15" name="Text 8"/>
          <p:cNvSpPr/>
          <p:nvPr/>
        </p:nvSpPr>
        <p:spPr>
          <a:xfrm>
            <a:off x="8186261" y="6728460"/>
            <a:ext cx="5747147" cy="955834"/>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Servir documentación, demos de modelos (con tensorflow.js) o visualizaciones de datos directamente desde S3 a un coste muy bajo.</a:t>
            </a:r>
            <a:endParaRPr lang="en-US" sz="15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457319" y="359331"/>
            <a:ext cx="6456998" cy="408384"/>
          </a:xfrm>
          <a:prstGeom prst="rect">
            <a:avLst/>
          </a:prstGeom>
          <a:noFill/>
          <a:ln/>
        </p:spPr>
        <p:txBody>
          <a:bodyPr wrap="none" lIns="0" tIns="0" rIns="0" bIns="0" rtlCol="0" anchor="t"/>
          <a:lstStyle/>
          <a:p>
            <a:pPr marL="0" indent="0" algn="l">
              <a:lnSpc>
                <a:spcPts val="3200"/>
              </a:lnSpc>
              <a:buNone/>
            </a:pPr>
            <a:r>
              <a:rPr lang="en-US" sz="2550" b="1" dirty="0">
                <a:solidFill>
                  <a:srgbClr val="000000"/>
                </a:solidFill>
                <a:latin typeface="Inter Bold" pitchFamily="34" charset="0"/>
                <a:ea typeface="Inter Bold" pitchFamily="34" charset="-122"/>
                <a:cs typeface="Inter Bold" pitchFamily="34" charset="-120"/>
              </a:rPr>
              <a:t>¿Qué es el Almacenamiento de Bloques?</a:t>
            </a:r>
            <a:endParaRPr lang="en-US" sz="2550" dirty="0"/>
          </a:p>
        </p:txBody>
      </p:sp>
      <p:sp>
        <p:nvSpPr>
          <p:cNvPr id="3" name="Text 1"/>
          <p:cNvSpPr/>
          <p:nvPr/>
        </p:nvSpPr>
        <p:spPr>
          <a:xfrm>
            <a:off x="457319" y="1094303"/>
            <a:ext cx="1633418" cy="204192"/>
          </a:xfrm>
          <a:prstGeom prst="rect">
            <a:avLst/>
          </a:prstGeom>
          <a:noFill/>
          <a:ln/>
        </p:spPr>
        <p:txBody>
          <a:bodyPr wrap="none" lIns="0" tIns="0" rIns="0" bIns="0" rtlCol="0" anchor="t"/>
          <a:lstStyle/>
          <a:p>
            <a:pPr marL="0" indent="0" algn="l">
              <a:lnSpc>
                <a:spcPts val="1600"/>
              </a:lnSpc>
              <a:buNone/>
            </a:pPr>
            <a:r>
              <a:rPr lang="en-US" sz="2000" b="1" dirty="0">
                <a:solidFill>
                  <a:srgbClr val="000000"/>
                </a:solidFill>
                <a:latin typeface="Inter Bold" pitchFamily="34" charset="0"/>
                <a:ea typeface="Inter Bold" pitchFamily="34" charset="-122"/>
                <a:cs typeface="Inter Bold" pitchFamily="34" charset="-120"/>
              </a:rPr>
              <a:t>Definición</a:t>
            </a:r>
            <a:endParaRPr lang="en-US" sz="2000" dirty="0"/>
          </a:p>
        </p:txBody>
      </p:sp>
      <p:sp>
        <p:nvSpPr>
          <p:cNvPr id="4" name="Text 2"/>
          <p:cNvSpPr/>
          <p:nvPr/>
        </p:nvSpPr>
        <p:spPr>
          <a:xfrm>
            <a:off x="457319" y="1429107"/>
            <a:ext cx="6698456" cy="209074"/>
          </a:xfrm>
          <a:prstGeom prst="rect">
            <a:avLst/>
          </a:prstGeom>
          <a:noFill/>
          <a:ln/>
        </p:spPr>
        <p:txBody>
          <a:bodyPr wrap="none" lIns="0" tIns="0" rIns="0" bIns="0" rtlCol="0" anchor="t"/>
          <a:lstStyle/>
          <a:p>
            <a:pPr marL="0" indent="0" algn="l">
              <a:lnSpc>
                <a:spcPts val="1600"/>
              </a:lnSpc>
              <a:buNone/>
            </a:pPr>
            <a:r>
              <a:rPr lang="en-US" sz="1400" dirty="0">
                <a:solidFill>
                  <a:srgbClr val="272525"/>
                </a:solidFill>
                <a:latin typeface="Inter" pitchFamily="34" charset="0"/>
                <a:ea typeface="Inter" pitchFamily="34" charset="-122"/>
                <a:cs typeface="Inter" pitchFamily="34" charset="-120"/>
              </a:rPr>
              <a:t>Proporciona volúmenes de almacenamiento (bloques) que se comportan como discos duros físicos.</a:t>
            </a:r>
            <a:endParaRPr lang="en-US" sz="1400" dirty="0"/>
          </a:p>
        </p:txBody>
      </p:sp>
      <p:sp>
        <p:nvSpPr>
          <p:cNvPr id="5" name="Text 3"/>
          <p:cNvSpPr/>
          <p:nvPr/>
        </p:nvSpPr>
        <p:spPr>
          <a:xfrm>
            <a:off x="457319" y="1768793"/>
            <a:ext cx="1633418" cy="204192"/>
          </a:xfrm>
          <a:prstGeom prst="rect">
            <a:avLst/>
          </a:prstGeom>
          <a:noFill/>
          <a:ln/>
        </p:spPr>
        <p:txBody>
          <a:bodyPr wrap="none" lIns="0" tIns="0" rIns="0" bIns="0" rtlCol="0" anchor="t"/>
          <a:lstStyle/>
          <a:p>
            <a:pPr marL="0" indent="0" algn="l">
              <a:lnSpc>
                <a:spcPts val="1600"/>
              </a:lnSpc>
              <a:buNone/>
            </a:pPr>
            <a:r>
              <a:rPr lang="en-US" sz="2000" b="1" dirty="0">
                <a:solidFill>
                  <a:srgbClr val="000000"/>
                </a:solidFill>
                <a:latin typeface="Inter Bold" pitchFamily="34" charset="0"/>
                <a:ea typeface="Inter Bold" pitchFamily="34" charset="-122"/>
                <a:cs typeface="Inter Bold" pitchFamily="34" charset="-120"/>
              </a:rPr>
              <a:t>Funcionamiento</a:t>
            </a:r>
            <a:endParaRPr lang="en-US" sz="2000" dirty="0"/>
          </a:p>
        </p:txBody>
      </p:sp>
      <p:sp>
        <p:nvSpPr>
          <p:cNvPr id="6" name="Text 4"/>
          <p:cNvSpPr/>
          <p:nvPr/>
        </p:nvSpPr>
        <p:spPr>
          <a:xfrm>
            <a:off x="457319" y="2103596"/>
            <a:ext cx="6698456" cy="627221"/>
          </a:xfrm>
          <a:prstGeom prst="rect">
            <a:avLst/>
          </a:prstGeom>
          <a:noFill/>
          <a:ln/>
        </p:spPr>
        <p:txBody>
          <a:bodyPr wrap="square" lIns="0" tIns="0" rIns="0" bIns="0" rtlCol="0" anchor="t"/>
          <a:lstStyle/>
          <a:p>
            <a:pPr marL="0" indent="0" algn="l">
              <a:lnSpc>
                <a:spcPts val="1600"/>
              </a:lnSpc>
              <a:buNone/>
            </a:pPr>
            <a:r>
              <a:rPr lang="en-US" sz="1400" dirty="0">
                <a:solidFill>
                  <a:srgbClr val="272525"/>
                </a:solidFill>
                <a:latin typeface="Inter" pitchFamily="34" charset="0"/>
                <a:ea typeface="Inter" pitchFamily="34" charset="-122"/>
                <a:cs typeface="Inter" pitchFamily="34" charset="-120"/>
              </a:rPr>
              <a:t>Se "adjuntan" a una máquina virtual (servidor). El sistema operativo de la VM tiene control total sobre el volumen: puede formatearlo con un sistema de ficheros (ext4, NTFS), instalar aplicaciones, bases de datos, etc.</a:t>
            </a:r>
            <a:endParaRPr lang="en-US" sz="1400" dirty="0"/>
          </a:p>
        </p:txBody>
      </p:sp>
      <p:sp>
        <p:nvSpPr>
          <p:cNvPr id="7" name="Text 5"/>
          <p:cNvSpPr/>
          <p:nvPr/>
        </p:nvSpPr>
        <p:spPr>
          <a:xfrm>
            <a:off x="474226" y="3108840"/>
            <a:ext cx="1633418" cy="204192"/>
          </a:xfrm>
          <a:prstGeom prst="rect">
            <a:avLst/>
          </a:prstGeom>
          <a:noFill/>
          <a:ln/>
        </p:spPr>
        <p:txBody>
          <a:bodyPr wrap="none" lIns="0" tIns="0" rIns="0" bIns="0" rtlCol="0" anchor="t"/>
          <a:lstStyle/>
          <a:p>
            <a:pPr marL="0" indent="0" algn="l">
              <a:lnSpc>
                <a:spcPts val="1600"/>
              </a:lnSpc>
              <a:buNone/>
            </a:pPr>
            <a:r>
              <a:rPr lang="en-US" sz="2000" b="1" dirty="0">
                <a:solidFill>
                  <a:srgbClr val="000000"/>
                </a:solidFill>
                <a:latin typeface="Inter Bold" pitchFamily="34" charset="0"/>
                <a:ea typeface="Inter Bold" pitchFamily="34" charset="-122"/>
                <a:cs typeface="Inter Bold" pitchFamily="34" charset="-120"/>
              </a:rPr>
              <a:t>Características</a:t>
            </a:r>
            <a:endParaRPr lang="en-US" sz="2000" dirty="0"/>
          </a:p>
        </p:txBody>
      </p:sp>
      <p:sp>
        <p:nvSpPr>
          <p:cNvPr id="8" name="Text 6"/>
          <p:cNvSpPr/>
          <p:nvPr/>
        </p:nvSpPr>
        <p:spPr>
          <a:xfrm>
            <a:off x="474226" y="3443644"/>
            <a:ext cx="6698456" cy="209074"/>
          </a:xfrm>
          <a:prstGeom prst="rect">
            <a:avLst/>
          </a:prstGeom>
          <a:noFill/>
          <a:ln/>
        </p:spPr>
        <p:txBody>
          <a:bodyPr wrap="none" lIns="0" tIns="0" rIns="0" bIns="0" rtlCol="0" anchor="t"/>
          <a:lstStyle/>
          <a:p>
            <a:pPr marL="342900" indent="-342900" algn="l">
              <a:lnSpc>
                <a:spcPts val="1600"/>
              </a:lnSpc>
              <a:buSzPct val="100000"/>
              <a:buChar char="•"/>
            </a:pPr>
            <a:r>
              <a:rPr lang="en-US" sz="1400" b="1" dirty="0">
                <a:solidFill>
                  <a:srgbClr val="272525"/>
                </a:solidFill>
                <a:latin typeface="Inter" pitchFamily="34" charset="0"/>
                <a:ea typeface="Inter" pitchFamily="34" charset="-122"/>
                <a:cs typeface="Inter" pitchFamily="34" charset="-120"/>
              </a:rPr>
              <a:t>Persistente:</a:t>
            </a:r>
            <a:r>
              <a:rPr lang="en-US" sz="1400" dirty="0">
                <a:solidFill>
                  <a:srgbClr val="272525"/>
                </a:solidFill>
                <a:latin typeface="Inter" pitchFamily="34" charset="0"/>
                <a:ea typeface="Inter" pitchFamily="34" charset="-122"/>
                <a:cs typeface="Inter" pitchFamily="34" charset="-120"/>
              </a:rPr>
              <a:t> Los datos sobreviven al reinicio o terminación de la VM</a:t>
            </a:r>
            <a:endParaRPr lang="en-US" sz="1400" dirty="0"/>
          </a:p>
        </p:txBody>
      </p:sp>
      <p:sp>
        <p:nvSpPr>
          <p:cNvPr id="9" name="Text 7"/>
          <p:cNvSpPr/>
          <p:nvPr/>
        </p:nvSpPr>
        <p:spPr>
          <a:xfrm>
            <a:off x="474226" y="3698439"/>
            <a:ext cx="6698456" cy="209074"/>
          </a:xfrm>
          <a:prstGeom prst="rect">
            <a:avLst/>
          </a:prstGeom>
          <a:noFill/>
          <a:ln/>
        </p:spPr>
        <p:txBody>
          <a:bodyPr wrap="none" lIns="0" tIns="0" rIns="0" bIns="0" rtlCol="0" anchor="t"/>
          <a:lstStyle/>
          <a:p>
            <a:pPr marL="342900" indent="-342900" algn="l">
              <a:lnSpc>
                <a:spcPts val="1600"/>
              </a:lnSpc>
              <a:buSzPct val="100000"/>
              <a:buChar char="•"/>
            </a:pPr>
            <a:r>
              <a:rPr lang="en-US" sz="1400" b="1" dirty="0">
                <a:solidFill>
                  <a:srgbClr val="272525"/>
                </a:solidFill>
                <a:latin typeface="Inter" pitchFamily="34" charset="0"/>
                <a:ea typeface="Inter" pitchFamily="34" charset="-122"/>
                <a:cs typeface="Inter" pitchFamily="34" charset="-120"/>
              </a:rPr>
              <a:t>Alto Rendimiento:</a:t>
            </a:r>
            <a:r>
              <a:rPr lang="en-US" sz="1400" dirty="0">
                <a:solidFill>
                  <a:srgbClr val="272525"/>
                </a:solidFill>
                <a:latin typeface="Inter" pitchFamily="34" charset="0"/>
                <a:ea typeface="Inter" pitchFamily="34" charset="-122"/>
                <a:cs typeface="Inter" pitchFamily="34" charset="-120"/>
              </a:rPr>
              <a:t> Diseñado para baja latencia y altas IOPS</a:t>
            </a:r>
            <a:endParaRPr lang="en-US" sz="1400" dirty="0"/>
          </a:p>
        </p:txBody>
      </p:sp>
      <p:sp>
        <p:nvSpPr>
          <p:cNvPr id="10" name="Text 8"/>
          <p:cNvSpPr/>
          <p:nvPr/>
        </p:nvSpPr>
        <p:spPr>
          <a:xfrm>
            <a:off x="474226" y="3953233"/>
            <a:ext cx="6698456" cy="209074"/>
          </a:xfrm>
          <a:prstGeom prst="rect">
            <a:avLst/>
          </a:prstGeom>
          <a:noFill/>
          <a:ln/>
        </p:spPr>
        <p:txBody>
          <a:bodyPr wrap="none" lIns="0" tIns="0" rIns="0" bIns="0" rtlCol="0" anchor="t"/>
          <a:lstStyle/>
          <a:p>
            <a:pPr marL="342900" indent="-342900" algn="l">
              <a:lnSpc>
                <a:spcPts val="1600"/>
              </a:lnSpc>
              <a:buSzPct val="100000"/>
              <a:buChar char="•"/>
            </a:pPr>
            <a:r>
              <a:rPr lang="en-US" sz="1400" b="1" dirty="0">
                <a:solidFill>
                  <a:srgbClr val="272525"/>
                </a:solidFill>
                <a:latin typeface="Inter" pitchFamily="34" charset="0"/>
                <a:ea typeface="Inter" pitchFamily="34" charset="-122"/>
                <a:cs typeface="Inter" pitchFamily="34" charset="-120"/>
              </a:rPr>
              <a:t>Control Total:</a:t>
            </a:r>
            <a:r>
              <a:rPr lang="en-US" sz="1400" dirty="0">
                <a:solidFill>
                  <a:srgbClr val="272525"/>
                </a:solidFill>
                <a:latin typeface="Inter" pitchFamily="34" charset="0"/>
                <a:ea typeface="Inter" pitchFamily="34" charset="-122"/>
                <a:cs typeface="Inter" pitchFamily="34" charset="-120"/>
              </a:rPr>
              <a:t> El sistema operativo gestiona directamente el espacio</a:t>
            </a:r>
            <a:endParaRPr lang="en-US" sz="1400" dirty="0"/>
          </a:p>
        </p:txBody>
      </p:sp>
      <p:sp>
        <p:nvSpPr>
          <p:cNvPr id="11" name="Text 9"/>
          <p:cNvSpPr/>
          <p:nvPr/>
        </p:nvSpPr>
        <p:spPr>
          <a:xfrm>
            <a:off x="474226" y="4208026"/>
            <a:ext cx="6698456" cy="209074"/>
          </a:xfrm>
          <a:prstGeom prst="rect">
            <a:avLst/>
          </a:prstGeom>
          <a:noFill/>
          <a:ln/>
        </p:spPr>
        <p:txBody>
          <a:bodyPr wrap="none" lIns="0" tIns="0" rIns="0" bIns="0" rtlCol="0" anchor="t"/>
          <a:lstStyle/>
          <a:p>
            <a:pPr marL="342900" indent="-342900" algn="l">
              <a:lnSpc>
                <a:spcPts val="1600"/>
              </a:lnSpc>
              <a:buSzPct val="100000"/>
              <a:buChar char="•"/>
            </a:pPr>
            <a:r>
              <a:rPr lang="en-US" sz="1400" b="1" dirty="0">
                <a:solidFill>
                  <a:srgbClr val="272525"/>
                </a:solidFill>
                <a:latin typeface="Inter" pitchFamily="34" charset="0"/>
                <a:ea typeface="Inter" pitchFamily="34" charset="-122"/>
                <a:cs typeface="Inter" pitchFamily="34" charset="-120"/>
              </a:rPr>
              <a:t>Ideal para:</a:t>
            </a:r>
            <a:r>
              <a:rPr lang="en-US" sz="1400" dirty="0">
                <a:solidFill>
                  <a:srgbClr val="272525"/>
                </a:solidFill>
                <a:latin typeface="Inter" pitchFamily="34" charset="0"/>
                <a:ea typeface="Inter" pitchFamily="34" charset="-122"/>
                <a:cs typeface="Inter" pitchFamily="34" charset="-120"/>
              </a:rPr>
              <a:t> Sistemas de ficheros, bases de datos transaccionales, discos de arranque</a:t>
            </a:r>
            <a:endParaRPr lang="en-US" sz="1400" dirty="0"/>
          </a:p>
        </p:txBody>
      </p:sp>
      <p:pic>
        <p:nvPicPr>
          <p:cNvPr id="12" name="Image 0" descr="preencoded.png"/>
          <p:cNvPicPr>
            <a:picLocks noChangeAspect="1"/>
          </p:cNvPicPr>
          <p:nvPr/>
        </p:nvPicPr>
        <p:blipFill>
          <a:blip r:embed="rId3"/>
          <a:stretch>
            <a:fillRect/>
          </a:stretch>
        </p:blipFill>
        <p:spPr>
          <a:xfrm>
            <a:off x="7617976" y="1427916"/>
            <a:ext cx="6698456" cy="669845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68536" y="705922"/>
            <a:ext cx="6419374" cy="596860"/>
          </a:xfrm>
          <a:prstGeom prst="rect">
            <a:avLst/>
          </a:prstGeom>
          <a:noFill/>
          <a:ln/>
        </p:spPr>
        <p:txBody>
          <a:bodyPr wrap="none" lIns="0" tIns="0" rIns="0" bIns="0" rtlCol="0" anchor="t"/>
          <a:lstStyle/>
          <a:p>
            <a:pPr marL="0" indent="0" algn="l">
              <a:lnSpc>
                <a:spcPts val="4700"/>
              </a:lnSpc>
              <a:buNone/>
            </a:pPr>
            <a:r>
              <a:rPr lang="en-US" sz="3750" b="1" dirty="0">
                <a:solidFill>
                  <a:srgbClr val="000000"/>
                </a:solidFill>
                <a:latin typeface="Inter Bold" pitchFamily="34" charset="0"/>
                <a:ea typeface="Inter Bold" pitchFamily="34" charset="-122"/>
                <a:cs typeface="Inter Bold" pitchFamily="34" charset="-120"/>
              </a:rPr>
              <a:t>Introducción a Amazon EBS</a:t>
            </a:r>
            <a:endParaRPr lang="en-US" sz="3750" dirty="0"/>
          </a:p>
        </p:txBody>
      </p:sp>
      <p:sp>
        <p:nvSpPr>
          <p:cNvPr id="4" name="Text 1"/>
          <p:cNvSpPr/>
          <p:nvPr/>
        </p:nvSpPr>
        <p:spPr>
          <a:xfrm>
            <a:off x="668536" y="1589246"/>
            <a:ext cx="2752606" cy="298490"/>
          </a:xfrm>
          <a:prstGeom prst="rect">
            <a:avLst/>
          </a:prstGeom>
          <a:noFill/>
          <a:ln/>
        </p:spPr>
        <p:txBody>
          <a:bodyPr wrap="none" lIns="0" tIns="0" rIns="0" bIns="0" rtlCol="0" anchor="t"/>
          <a:lstStyle/>
          <a:p>
            <a:pPr marL="0" indent="0" algn="l">
              <a:lnSpc>
                <a:spcPts val="2350"/>
              </a:lnSpc>
              <a:buNone/>
            </a:pPr>
            <a:r>
              <a:rPr lang="en-US" sz="1850" b="1" dirty="0">
                <a:solidFill>
                  <a:srgbClr val="000000"/>
                </a:solidFill>
                <a:latin typeface="Inter Bold" pitchFamily="34" charset="0"/>
                <a:ea typeface="Inter Bold" pitchFamily="34" charset="-122"/>
                <a:cs typeface="Inter Bold" pitchFamily="34" charset="-120"/>
              </a:rPr>
              <a:t>EBS: Elastic Block Store</a:t>
            </a:r>
            <a:endParaRPr lang="en-US" sz="1850" dirty="0"/>
          </a:p>
        </p:txBody>
      </p:sp>
      <p:sp>
        <p:nvSpPr>
          <p:cNvPr id="5" name="Text 2"/>
          <p:cNvSpPr/>
          <p:nvPr/>
        </p:nvSpPr>
        <p:spPr>
          <a:xfrm>
            <a:off x="668536" y="2174200"/>
            <a:ext cx="7806928" cy="611029"/>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Es el servicio de almacenamiento de bloques de alto rendimiento para usar con instancias Amazon EC2.</a:t>
            </a:r>
            <a:endParaRPr lang="en-US" sz="1500" dirty="0"/>
          </a:p>
        </p:txBody>
      </p:sp>
      <p:pic>
        <p:nvPicPr>
          <p:cNvPr id="6" name="Image 1" descr="preencoded.png"/>
          <p:cNvPicPr>
            <a:picLocks noChangeAspect="1"/>
          </p:cNvPicPr>
          <p:nvPr/>
        </p:nvPicPr>
        <p:blipFill>
          <a:blip r:embed="rId4"/>
          <a:stretch>
            <a:fillRect/>
          </a:stretch>
        </p:blipFill>
        <p:spPr>
          <a:xfrm>
            <a:off x="668536" y="3000018"/>
            <a:ext cx="955119" cy="1406009"/>
          </a:xfrm>
          <a:prstGeom prst="rect">
            <a:avLst/>
          </a:prstGeom>
        </p:spPr>
      </p:pic>
      <p:sp>
        <p:nvSpPr>
          <p:cNvPr id="7" name="Text 3"/>
          <p:cNvSpPr/>
          <p:nvPr/>
        </p:nvSpPr>
        <p:spPr>
          <a:xfrm>
            <a:off x="1814632" y="3190994"/>
            <a:ext cx="2387798" cy="298490"/>
          </a:xfrm>
          <a:prstGeom prst="rect">
            <a:avLst/>
          </a:prstGeom>
          <a:noFill/>
          <a:ln/>
        </p:spPr>
        <p:txBody>
          <a:bodyPr wrap="none" lIns="0" tIns="0" rIns="0" bIns="0" rtlCol="0" anchor="t"/>
          <a:lstStyle/>
          <a:p>
            <a:pPr marL="0" indent="0" algn="l">
              <a:lnSpc>
                <a:spcPts val="2350"/>
              </a:lnSpc>
              <a:buNone/>
            </a:pPr>
            <a:r>
              <a:rPr lang="en-US" sz="1850" b="1" dirty="0">
                <a:solidFill>
                  <a:srgbClr val="272525"/>
                </a:solidFill>
                <a:latin typeface="Inter Bold" pitchFamily="34" charset="0"/>
                <a:ea typeface="Inter Bold" pitchFamily="34" charset="-122"/>
                <a:cs typeface="Inter Bold" pitchFamily="34" charset="-120"/>
              </a:rPr>
              <a:t>Recurso de Red</a:t>
            </a:r>
            <a:endParaRPr lang="en-US" sz="1850" dirty="0"/>
          </a:p>
        </p:txBody>
      </p:sp>
      <p:sp>
        <p:nvSpPr>
          <p:cNvPr id="8" name="Text 4"/>
          <p:cNvSpPr/>
          <p:nvPr/>
        </p:nvSpPr>
        <p:spPr>
          <a:xfrm>
            <a:off x="1814632" y="3604022"/>
            <a:ext cx="6660833" cy="611029"/>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Un volumen EBS es un </a:t>
            </a:r>
            <a:r>
              <a:rPr lang="en-US" sz="1500" b="1" dirty="0">
                <a:solidFill>
                  <a:srgbClr val="272525"/>
                </a:solidFill>
                <a:latin typeface="Inter" pitchFamily="34" charset="0"/>
                <a:ea typeface="Inter" pitchFamily="34" charset="-122"/>
                <a:cs typeface="Inter" pitchFamily="34" charset="-120"/>
              </a:rPr>
              <a:t>recurso de red</a:t>
            </a:r>
            <a:r>
              <a:rPr lang="en-US" sz="1500" dirty="0">
                <a:solidFill>
                  <a:srgbClr val="272525"/>
                </a:solidFill>
                <a:latin typeface="Inter" pitchFamily="34" charset="0"/>
                <a:ea typeface="Inter" pitchFamily="34" charset="-122"/>
                <a:cs typeface="Inter" pitchFamily="34" charset="-120"/>
              </a:rPr>
              <a:t>, no un disco físico conectado directamente al host. Esto permite flexibilidad y durabilidad.</a:t>
            </a:r>
            <a:endParaRPr lang="en-US" sz="1500" dirty="0"/>
          </a:p>
        </p:txBody>
      </p:sp>
      <p:pic>
        <p:nvPicPr>
          <p:cNvPr id="9" name="Image 2" descr="preencoded.png"/>
          <p:cNvPicPr>
            <a:picLocks noChangeAspect="1"/>
          </p:cNvPicPr>
          <p:nvPr/>
        </p:nvPicPr>
        <p:blipFill>
          <a:blip r:embed="rId5"/>
          <a:stretch>
            <a:fillRect/>
          </a:stretch>
        </p:blipFill>
        <p:spPr>
          <a:xfrm>
            <a:off x="668536" y="4406027"/>
            <a:ext cx="955119" cy="1406009"/>
          </a:xfrm>
          <a:prstGeom prst="rect">
            <a:avLst/>
          </a:prstGeom>
        </p:spPr>
      </p:pic>
      <p:sp>
        <p:nvSpPr>
          <p:cNvPr id="10" name="Text 5"/>
          <p:cNvSpPr/>
          <p:nvPr/>
        </p:nvSpPr>
        <p:spPr>
          <a:xfrm>
            <a:off x="1814632" y="4597003"/>
            <a:ext cx="2387798" cy="298490"/>
          </a:xfrm>
          <a:prstGeom prst="rect">
            <a:avLst/>
          </a:prstGeom>
          <a:noFill/>
          <a:ln/>
        </p:spPr>
        <p:txBody>
          <a:bodyPr wrap="none" lIns="0" tIns="0" rIns="0" bIns="0" rtlCol="0" anchor="t"/>
          <a:lstStyle/>
          <a:p>
            <a:pPr marL="0" indent="0" algn="l">
              <a:lnSpc>
                <a:spcPts val="2350"/>
              </a:lnSpc>
              <a:buNone/>
            </a:pPr>
            <a:r>
              <a:rPr lang="en-US" sz="1850" b="1" dirty="0">
                <a:solidFill>
                  <a:srgbClr val="272525"/>
                </a:solidFill>
                <a:latin typeface="Inter Bold" pitchFamily="34" charset="0"/>
                <a:ea typeface="Inter Bold" pitchFamily="34" charset="-122"/>
                <a:cs typeface="Inter Bold" pitchFamily="34" charset="-120"/>
              </a:rPr>
              <a:t>Ligado a una AZ</a:t>
            </a:r>
            <a:endParaRPr lang="en-US" sz="1850" dirty="0"/>
          </a:p>
        </p:txBody>
      </p:sp>
      <p:sp>
        <p:nvSpPr>
          <p:cNvPr id="11" name="Text 6"/>
          <p:cNvSpPr/>
          <p:nvPr/>
        </p:nvSpPr>
        <p:spPr>
          <a:xfrm>
            <a:off x="1814632" y="5010031"/>
            <a:ext cx="6660833" cy="611029"/>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Un volumen EBS está ligado a una AZ específica. Solo puede ser adjuntado a una instancia EC2 que se encuentre en la </a:t>
            </a:r>
            <a:r>
              <a:rPr lang="en-US" sz="1500" b="1" dirty="0">
                <a:solidFill>
                  <a:srgbClr val="4950BC"/>
                </a:solidFill>
                <a:latin typeface="Inter" pitchFamily="34" charset="0"/>
                <a:ea typeface="Inter" pitchFamily="34" charset="-122"/>
                <a:cs typeface="Inter" pitchFamily="34" charset="-120"/>
              </a:rPr>
              <a:t>misma AZ</a:t>
            </a:r>
            <a:r>
              <a:rPr lang="en-US" sz="1500" dirty="0">
                <a:solidFill>
                  <a:srgbClr val="272525"/>
                </a:solidFill>
                <a:latin typeface="Inter" pitchFamily="34" charset="0"/>
                <a:ea typeface="Inter" pitchFamily="34" charset="-122"/>
                <a:cs typeface="Inter" pitchFamily="34" charset="-120"/>
              </a:rPr>
              <a:t>.</a:t>
            </a:r>
            <a:endParaRPr lang="en-US" sz="1500" dirty="0"/>
          </a:p>
        </p:txBody>
      </p:sp>
      <p:pic>
        <p:nvPicPr>
          <p:cNvPr id="12" name="Image 3" descr="preencoded.png"/>
          <p:cNvPicPr>
            <a:picLocks noChangeAspect="1"/>
          </p:cNvPicPr>
          <p:nvPr/>
        </p:nvPicPr>
        <p:blipFill>
          <a:blip r:embed="rId6"/>
          <a:stretch>
            <a:fillRect/>
          </a:stretch>
        </p:blipFill>
        <p:spPr>
          <a:xfrm>
            <a:off x="668536" y="5812036"/>
            <a:ext cx="955119" cy="1711523"/>
          </a:xfrm>
          <a:prstGeom prst="rect">
            <a:avLst/>
          </a:prstGeom>
        </p:spPr>
      </p:pic>
      <p:sp>
        <p:nvSpPr>
          <p:cNvPr id="13" name="Text 7"/>
          <p:cNvSpPr/>
          <p:nvPr/>
        </p:nvSpPr>
        <p:spPr>
          <a:xfrm>
            <a:off x="1814632" y="6003012"/>
            <a:ext cx="2387798" cy="298490"/>
          </a:xfrm>
          <a:prstGeom prst="rect">
            <a:avLst/>
          </a:prstGeom>
          <a:noFill/>
          <a:ln/>
        </p:spPr>
        <p:txBody>
          <a:bodyPr wrap="none" lIns="0" tIns="0" rIns="0" bIns="0" rtlCol="0" anchor="t"/>
          <a:lstStyle/>
          <a:p>
            <a:pPr marL="0" indent="0" algn="l">
              <a:lnSpc>
                <a:spcPts val="2350"/>
              </a:lnSpc>
              <a:buNone/>
            </a:pPr>
            <a:r>
              <a:rPr lang="en-US" sz="1850" b="1" dirty="0">
                <a:solidFill>
                  <a:srgbClr val="272525"/>
                </a:solidFill>
                <a:latin typeface="Inter Bold" pitchFamily="34" charset="0"/>
                <a:ea typeface="Inter Bold" pitchFamily="34" charset="-122"/>
                <a:cs typeface="Inter Bold" pitchFamily="34" charset="-120"/>
              </a:rPr>
              <a:t>Persistencia</a:t>
            </a:r>
            <a:endParaRPr lang="en-US" sz="1850" dirty="0"/>
          </a:p>
        </p:txBody>
      </p:sp>
      <p:sp>
        <p:nvSpPr>
          <p:cNvPr id="14" name="Text 8"/>
          <p:cNvSpPr/>
          <p:nvPr/>
        </p:nvSpPr>
        <p:spPr>
          <a:xfrm>
            <a:off x="1814632" y="6416040"/>
            <a:ext cx="6660833" cy="916543"/>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Independiente del ciclo de vida de la instancia. Puedes detener una instancia, desacoplar el volumen, y acoplarlo a otra instancia en la misma AZ.</a:t>
            </a:r>
            <a:endParaRPr lang="en-US" sz="1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800576"/>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Agenda de la Sesión</a:t>
            </a:r>
            <a:endParaRPr lang="en-US" sz="4450" dirty="0"/>
          </a:p>
        </p:txBody>
      </p:sp>
      <p:sp>
        <p:nvSpPr>
          <p:cNvPr id="3" name="Text 1"/>
          <p:cNvSpPr/>
          <p:nvPr/>
        </p:nvSpPr>
        <p:spPr>
          <a:xfrm>
            <a:off x="793790" y="1962983"/>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Light" pitchFamily="34" charset="0"/>
                <a:ea typeface="Inter Light" pitchFamily="34" charset="-122"/>
                <a:cs typeface="Inter Light" pitchFamily="34" charset="-120"/>
              </a:rPr>
              <a:t>01</a:t>
            </a:r>
            <a:endParaRPr lang="en-US" sz="1750" dirty="0"/>
          </a:p>
        </p:txBody>
      </p:sp>
      <p:sp>
        <p:nvSpPr>
          <p:cNvPr id="4" name="Shape 2"/>
          <p:cNvSpPr/>
          <p:nvPr/>
        </p:nvSpPr>
        <p:spPr>
          <a:xfrm>
            <a:off x="793790" y="2318028"/>
            <a:ext cx="6407944" cy="30480"/>
          </a:xfrm>
          <a:prstGeom prst="rect">
            <a:avLst/>
          </a:prstGeom>
          <a:solidFill>
            <a:srgbClr val="4950BC"/>
          </a:solidFill>
          <a:ln/>
        </p:spPr>
      </p:sp>
      <p:sp>
        <p:nvSpPr>
          <p:cNvPr id="5" name="Text 3"/>
          <p:cNvSpPr/>
          <p:nvPr/>
        </p:nvSpPr>
        <p:spPr>
          <a:xfrm>
            <a:off x="793790" y="2492335"/>
            <a:ext cx="380809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El Fundamento de los Datos</a:t>
            </a:r>
            <a:endParaRPr lang="en-US" sz="2200" dirty="0"/>
          </a:p>
        </p:txBody>
      </p:sp>
      <p:sp>
        <p:nvSpPr>
          <p:cNvPr id="6" name="Text 4"/>
          <p:cNvSpPr/>
          <p:nvPr/>
        </p:nvSpPr>
        <p:spPr>
          <a:xfrm>
            <a:off x="793790" y="2982754"/>
            <a:ext cx="6407944"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Tipos de Almacenamiento en la Nube</a:t>
            </a:r>
            <a:endParaRPr lang="en-US" sz="1750" dirty="0"/>
          </a:p>
        </p:txBody>
      </p:sp>
      <p:sp>
        <p:nvSpPr>
          <p:cNvPr id="7" name="Text 5"/>
          <p:cNvSpPr/>
          <p:nvPr/>
        </p:nvSpPr>
        <p:spPr>
          <a:xfrm>
            <a:off x="7428548" y="1962983"/>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Light" pitchFamily="34" charset="0"/>
                <a:ea typeface="Inter Light" pitchFamily="34" charset="-122"/>
                <a:cs typeface="Inter Light" pitchFamily="34" charset="-120"/>
              </a:rPr>
              <a:t>02</a:t>
            </a:r>
            <a:endParaRPr lang="en-US" sz="1750" dirty="0"/>
          </a:p>
        </p:txBody>
      </p:sp>
      <p:sp>
        <p:nvSpPr>
          <p:cNvPr id="8" name="Shape 6"/>
          <p:cNvSpPr/>
          <p:nvPr/>
        </p:nvSpPr>
        <p:spPr>
          <a:xfrm>
            <a:off x="7428548" y="2318028"/>
            <a:ext cx="6408063" cy="30480"/>
          </a:xfrm>
          <a:prstGeom prst="rect">
            <a:avLst/>
          </a:prstGeom>
          <a:solidFill>
            <a:srgbClr val="4950BC"/>
          </a:solidFill>
          <a:ln/>
        </p:spPr>
      </p:sp>
      <p:sp>
        <p:nvSpPr>
          <p:cNvPr id="9" name="Text 7"/>
          <p:cNvSpPr/>
          <p:nvPr/>
        </p:nvSpPr>
        <p:spPr>
          <a:xfrm>
            <a:off x="7428548" y="2492335"/>
            <a:ext cx="6408063" cy="708660"/>
          </a:xfrm>
          <a:prstGeom prst="rect">
            <a:avLst/>
          </a:prstGeom>
          <a:noFill/>
          <a:ln/>
        </p:spPr>
        <p:txBody>
          <a:bodyPr wrap="squar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Almacenamiento Infinito para Datos No Estructurados</a:t>
            </a:r>
            <a:endParaRPr lang="en-US" sz="2200" dirty="0"/>
          </a:p>
        </p:txBody>
      </p:sp>
      <p:sp>
        <p:nvSpPr>
          <p:cNvPr id="10" name="Text 8"/>
          <p:cNvSpPr/>
          <p:nvPr/>
        </p:nvSpPr>
        <p:spPr>
          <a:xfrm>
            <a:off x="7428548" y="3337084"/>
            <a:ext cx="6408063"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Profundización en Almacenamiento de Objetos (AWS S3)</a:t>
            </a:r>
            <a:endParaRPr lang="en-US" sz="1750" dirty="0"/>
          </a:p>
        </p:txBody>
      </p:sp>
      <p:sp>
        <p:nvSpPr>
          <p:cNvPr id="11" name="Text 9"/>
          <p:cNvSpPr/>
          <p:nvPr/>
        </p:nvSpPr>
        <p:spPr>
          <a:xfrm>
            <a:off x="793790" y="4096822"/>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Light" pitchFamily="34" charset="0"/>
                <a:ea typeface="Inter Light" pitchFamily="34" charset="-122"/>
                <a:cs typeface="Inter Light" pitchFamily="34" charset="-120"/>
              </a:rPr>
              <a:t>03</a:t>
            </a:r>
            <a:endParaRPr lang="en-US" sz="1750" dirty="0"/>
          </a:p>
        </p:txBody>
      </p:sp>
      <p:sp>
        <p:nvSpPr>
          <p:cNvPr id="12" name="Shape 10"/>
          <p:cNvSpPr/>
          <p:nvPr/>
        </p:nvSpPr>
        <p:spPr>
          <a:xfrm>
            <a:off x="793790" y="4451866"/>
            <a:ext cx="6407944" cy="30480"/>
          </a:xfrm>
          <a:prstGeom prst="rect">
            <a:avLst/>
          </a:prstGeom>
          <a:solidFill>
            <a:srgbClr val="4950BC"/>
          </a:solidFill>
          <a:ln/>
        </p:spPr>
      </p:sp>
      <p:sp>
        <p:nvSpPr>
          <p:cNvPr id="13" name="Text 11"/>
          <p:cNvSpPr/>
          <p:nvPr/>
        </p:nvSpPr>
        <p:spPr>
          <a:xfrm>
            <a:off x="793790" y="4626173"/>
            <a:ext cx="3357086"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El Disco Duro de la Nube</a:t>
            </a:r>
            <a:endParaRPr lang="en-US" sz="2200" dirty="0"/>
          </a:p>
        </p:txBody>
      </p:sp>
      <p:sp>
        <p:nvSpPr>
          <p:cNvPr id="14" name="Text 12"/>
          <p:cNvSpPr/>
          <p:nvPr/>
        </p:nvSpPr>
        <p:spPr>
          <a:xfrm>
            <a:off x="793790" y="5116592"/>
            <a:ext cx="6407944"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Profundización en Almacenamiento de Bloques (AWS EBS)</a:t>
            </a:r>
            <a:endParaRPr lang="en-US" sz="1750" dirty="0"/>
          </a:p>
        </p:txBody>
      </p:sp>
      <p:sp>
        <p:nvSpPr>
          <p:cNvPr id="15" name="Text 13"/>
          <p:cNvSpPr/>
          <p:nvPr/>
        </p:nvSpPr>
        <p:spPr>
          <a:xfrm>
            <a:off x="7428548" y="4096822"/>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Light" pitchFamily="34" charset="0"/>
                <a:ea typeface="Inter Light" pitchFamily="34" charset="-122"/>
                <a:cs typeface="Inter Light" pitchFamily="34" charset="-120"/>
              </a:rPr>
              <a:t>04</a:t>
            </a:r>
            <a:endParaRPr lang="en-US" sz="1750" dirty="0"/>
          </a:p>
        </p:txBody>
      </p:sp>
      <p:sp>
        <p:nvSpPr>
          <p:cNvPr id="16" name="Shape 14"/>
          <p:cNvSpPr/>
          <p:nvPr/>
        </p:nvSpPr>
        <p:spPr>
          <a:xfrm>
            <a:off x="7428548" y="4451866"/>
            <a:ext cx="6408063" cy="30480"/>
          </a:xfrm>
          <a:prstGeom prst="rect">
            <a:avLst/>
          </a:prstGeom>
          <a:solidFill>
            <a:srgbClr val="4950BC"/>
          </a:solidFill>
          <a:ln/>
        </p:spPr>
      </p:sp>
      <p:sp>
        <p:nvSpPr>
          <p:cNvPr id="17" name="Text 15"/>
          <p:cNvSpPr/>
          <p:nvPr/>
        </p:nvSpPr>
        <p:spPr>
          <a:xfrm>
            <a:off x="7428548" y="462617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Aplicación Práctica</a:t>
            </a:r>
            <a:endParaRPr lang="en-US" sz="2200" dirty="0"/>
          </a:p>
        </p:txBody>
      </p:sp>
      <p:sp>
        <p:nvSpPr>
          <p:cNvPr id="18" name="Text 16"/>
          <p:cNvSpPr/>
          <p:nvPr/>
        </p:nvSpPr>
        <p:spPr>
          <a:xfrm>
            <a:off x="7428548" y="5116592"/>
            <a:ext cx="6408063"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Escenario de Arquitectura para IA</a:t>
            </a:r>
            <a:endParaRPr lang="en-US" sz="1750" dirty="0"/>
          </a:p>
        </p:txBody>
      </p:sp>
      <p:sp>
        <p:nvSpPr>
          <p:cNvPr id="19" name="Text 17"/>
          <p:cNvSpPr/>
          <p:nvPr/>
        </p:nvSpPr>
        <p:spPr>
          <a:xfrm>
            <a:off x="793790" y="5876330"/>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Light" pitchFamily="34" charset="0"/>
                <a:ea typeface="Inter Light" pitchFamily="34" charset="-122"/>
                <a:cs typeface="Inter Light" pitchFamily="34" charset="-120"/>
              </a:rPr>
              <a:t>05</a:t>
            </a:r>
            <a:endParaRPr lang="en-US" sz="1750" dirty="0"/>
          </a:p>
        </p:txBody>
      </p:sp>
      <p:sp>
        <p:nvSpPr>
          <p:cNvPr id="20" name="Shape 18"/>
          <p:cNvSpPr/>
          <p:nvPr/>
        </p:nvSpPr>
        <p:spPr>
          <a:xfrm>
            <a:off x="793790" y="6231374"/>
            <a:ext cx="6407944" cy="30480"/>
          </a:xfrm>
          <a:prstGeom prst="rect">
            <a:avLst/>
          </a:prstGeom>
          <a:solidFill>
            <a:srgbClr val="4950BC"/>
          </a:solidFill>
          <a:ln/>
        </p:spPr>
      </p:sp>
      <p:sp>
        <p:nvSpPr>
          <p:cNvPr id="21" name="Text 19"/>
          <p:cNvSpPr/>
          <p:nvPr/>
        </p:nvSpPr>
        <p:spPr>
          <a:xfrm>
            <a:off x="793790" y="6405682"/>
            <a:ext cx="2950488"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Análisis Comparativo</a:t>
            </a:r>
            <a:endParaRPr lang="en-US" sz="2200" dirty="0"/>
          </a:p>
        </p:txBody>
      </p:sp>
      <p:sp>
        <p:nvSpPr>
          <p:cNvPr id="22" name="Text 20"/>
          <p:cNvSpPr/>
          <p:nvPr/>
        </p:nvSpPr>
        <p:spPr>
          <a:xfrm>
            <a:off x="793790" y="6896100"/>
            <a:ext cx="6407944"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Vistazo a GCP y Azure</a:t>
            </a:r>
            <a:endParaRPr lang="en-US" sz="1750" dirty="0"/>
          </a:p>
        </p:txBody>
      </p:sp>
      <p:sp>
        <p:nvSpPr>
          <p:cNvPr id="23" name="Text 21"/>
          <p:cNvSpPr/>
          <p:nvPr/>
        </p:nvSpPr>
        <p:spPr>
          <a:xfrm>
            <a:off x="7428548" y="5876330"/>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Light" pitchFamily="34" charset="0"/>
                <a:ea typeface="Inter Light" pitchFamily="34" charset="-122"/>
                <a:cs typeface="Inter Light" pitchFamily="34" charset="-120"/>
              </a:rPr>
              <a:t>06</a:t>
            </a:r>
            <a:endParaRPr lang="en-US" sz="1750" dirty="0"/>
          </a:p>
        </p:txBody>
      </p:sp>
      <p:sp>
        <p:nvSpPr>
          <p:cNvPr id="24" name="Shape 22"/>
          <p:cNvSpPr/>
          <p:nvPr/>
        </p:nvSpPr>
        <p:spPr>
          <a:xfrm>
            <a:off x="7428548" y="6231374"/>
            <a:ext cx="6408063" cy="30480"/>
          </a:xfrm>
          <a:prstGeom prst="rect">
            <a:avLst/>
          </a:prstGeom>
          <a:solidFill>
            <a:srgbClr val="4950BC"/>
          </a:solidFill>
          <a:ln/>
        </p:spPr>
      </p:sp>
      <p:sp>
        <p:nvSpPr>
          <p:cNvPr id="25" name="Text 23"/>
          <p:cNvSpPr/>
          <p:nvPr/>
        </p:nvSpPr>
        <p:spPr>
          <a:xfrm>
            <a:off x="7428548" y="6405682"/>
            <a:ext cx="361890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Conclusiones y Preguntas</a:t>
            </a:r>
            <a:endParaRPr lang="en-US" sz="2200" dirty="0"/>
          </a:p>
        </p:txBody>
      </p:sp>
      <p:sp>
        <p:nvSpPr>
          <p:cNvPr id="26" name="Text 24"/>
          <p:cNvSpPr/>
          <p:nvPr/>
        </p:nvSpPr>
        <p:spPr>
          <a:xfrm>
            <a:off x="7428548" y="6896100"/>
            <a:ext cx="6408063"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Resumen y discusión final</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449818" y="353378"/>
            <a:ext cx="6746081" cy="401598"/>
          </a:xfrm>
          <a:prstGeom prst="rect">
            <a:avLst/>
          </a:prstGeom>
          <a:noFill/>
          <a:ln/>
        </p:spPr>
        <p:txBody>
          <a:bodyPr wrap="none" lIns="0" tIns="0" rIns="0" bIns="0" rtlCol="0" anchor="t"/>
          <a:lstStyle/>
          <a:p>
            <a:pPr marL="0" indent="0" algn="l">
              <a:lnSpc>
                <a:spcPts val="3150"/>
              </a:lnSpc>
              <a:buNone/>
            </a:pPr>
            <a:r>
              <a:rPr lang="en-US" sz="2500" b="1" dirty="0">
                <a:solidFill>
                  <a:srgbClr val="000000"/>
                </a:solidFill>
                <a:latin typeface="Inter Bold" pitchFamily="34" charset="0"/>
                <a:ea typeface="Inter Bold" pitchFamily="34" charset="-122"/>
                <a:cs typeface="Inter Bold" pitchFamily="34" charset="-120"/>
              </a:rPr>
              <a:t>Tipos de Volúmenes EBS (Basados en SSD)</a:t>
            </a:r>
            <a:endParaRPr lang="en-US" sz="2500" dirty="0"/>
          </a:p>
        </p:txBody>
      </p:sp>
      <p:sp>
        <p:nvSpPr>
          <p:cNvPr id="3" name="Text 1"/>
          <p:cNvSpPr/>
          <p:nvPr/>
        </p:nvSpPr>
        <p:spPr>
          <a:xfrm>
            <a:off x="449818" y="1076206"/>
            <a:ext cx="2909292" cy="200739"/>
          </a:xfrm>
          <a:prstGeom prst="rect">
            <a:avLst/>
          </a:prstGeom>
          <a:noFill/>
          <a:ln/>
        </p:spPr>
        <p:txBody>
          <a:bodyPr wrap="none" lIns="0" tIns="0" rIns="0" bIns="0" rtlCol="0" anchor="t"/>
          <a:lstStyle/>
          <a:p>
            <a:pPr marL="0" indent="0" algn="l">
              <a:lnSpc>
                <a:spcPts val="1550"/>
              </a:lnSpc>
              <a:buNone/>
            </a:pPr>
            <a:r>
              <a:rPr lang="en-US" sz="2000" b="1" dirty="0">
                <a:solidFill>
                  <a:srgbClr val="000000"/>
                </a:solidFill>
                <a:latin typeface="Inter Bold" pitchFamily="34" charset="0"/>
                <a:ea typeface="Inter Bold" pitchFamily="34" charset="-122"/>
                <a:cs typeface="Inter Bold" pitchFamily="34" charset="-120"/>
              </a:rPr>
              <a:t>SSD de Propósito General (gp2 / gp3)</a:t>
            </a:r>
            <a:endParaRPr lang="en-US" sz="2000" dirty="0"/>
          </a:p>
        </p:txBody>
      </p:sp>
      <p:sp>
        <p:nvSpPr>
          <p:cNvPr id="4" name="Text 2"/>
          <p:cNvSpPr/>
          <p:nvPr/>
        </p:nvSpPr>
        <p:spPr>
          <a:xfrm>
            <a:off x="449818" y="1405414"/>
            <a:ext cx="6708696" cy="205502"/>
          </a:xfrm>
          <a:prstGeom prst="rect">
            <a:avLst/>
          </a:prstGeom>
          <a:noFill/>
          <a:ln/>
        </p:spPr>
        <p:txBody>
          <a:bodyPr wrap="none" lIns="0" tIns="0" rIns="0" bIns="0" rtlCol="0" anchor="t"/>
          <a:lstStyle/>
          <a:p>
            <a:pPr marL="342900" indent="-342900" algn="l">
              <a:lnSpc>
                <a:spcPts val="1600"/>
              </a:lnSpc>
              <a:buSzPct val="100000"/>
              <a:buChar char="•"/>
            </a:pPr>
            <a:r>
              <a:rPr lang="en-US" b="1" dirty="0">
                <a:solidFill>
                  <a:srgbClr val="272525"/>
                </a:solidFill>
                <a:latin typeface="Inter" pitchFamily="34" charset="0"/>
                <a:ea typeface="Inter" pitchFamily="34" charset="-122"/>
                <a:cs typeface="Inter" pitchFamily="34" charset="-120"/>
              </a:rPr>
              <a:t>Uso:</a:t>
            </a:r>
            <a:r>
              <a:rPr lang="en-US" dirty="0">
                <a:solidFill>
                  <a:srgbClr val="272525"/>
                </a:solidFill>
                <a:latin typeface="Inter" pitchFamily="34" charset="0"/>
                <a:ea typeface="Inter" pitchFamily="34" charset="-122"/>
                <a:cs typeface="Inter" pitchFamily="34" charset="-120"/>
              </a:rPr>
              <a:t> El tipo más común. Excelente equilibrio entre precio y rendimiento</a:t>
            </a:r>
            <a:endParaRPr lang="en-US" dirty="0"/>
          </a:p>
        </p:txBody>
      </p:sp>
      <p:sp>
        <p:nvSpPr>
          <p:cNvPr id="5" name="Text 3"/>
          <p:cNvSpPr/>
          <p:nvPr/>
        </p:nvSpPr>
        <p:spPr>
          <a:xfrm>
            <a:off x="449818" y="1738929"/>
            <a:ext cx="6708696" cy="205502"/>
          </a:xfrm>
          <a:prstGeom prst="rect">
            <a:avLst/>
          </a:prstGeom>
          <a:noFill/>
          <a:ln/>
        </p:spPr>
        <p:txBody>
          <a:bodyPr wrap="none" lIns="0" tIns="0" rIns="0" bIns="0" rtlCol="0" anchor="t"/>
          <a:lstStyle/>
          <a:p>
            <a:pPr marL="342900" indent="-342900" algn="l">
              <a:lnSpc>
                <a:spcPts val="1600"/>
              </a:lnSpc>
              <a:buSzPct val="100000"/>
              <a:buChar char="•"/>
            </a:pPr>
            <a:r>
              <a:rPr lang="en-US" b="1" dirty="0">
                <a:solidFill>
                  <a:srgbClr val="272525"/>
                </a:solidFill>
                <a:latin typeface="Inter" pitchFamily="34" charset="0"/>
                <a:ea typeface="Inter" pitchFamily="34" charset="-122"/>
                <a:cs typeface="Inter" pitchFamily="34" charset="-120"/>
              </a:rPr>
              <a:t>Aplicaciones:</a:t>
            </a:r>
            <a:r>
              <a:rPr lang="en-US" dirty="0">
                <a:solidFill>
                  <a:srgbClr val="272525"/>
                </a:solidFill>
                <a:latin typeface="Inter" pitchFamily="34" charset="0"/>
                <a:ea typeface="Inter" pitchFamily="34" charset="-122"/>
                <a:cs typeface="Inter" pitchFamily="34" charset="-120"/>
              </a:rPr>
              <a:t> Discos de arranque, BBDD de tamaño pequeño-medio, entornos de desarrollo</a:t>
            </a:r>
            <a:endParaRPr lang="en-US" dirty="0"/>
          </a:p>
        </p:txBody>
      </p:sp>
      <p:sp>
        <p:nvSpPr>
          <p:cNvPr id="6" name="Text 4"/>
          <p:cNvSpPr/>
          <p:nvPr/>
        </p:nvSpPr>
        <p:spPr>
          <a:xfrm>
            <a:off x="449818" y="2041273"/>
            <a:ext cx="6708696" cy="411004"/>
          </a:xfrm>
          <a:prstGeom prst="rect">
            <a:avLst/>
          </a:prstGeom>
          <a:noFill/>
          <a:ln/>
        </p:spPr>
        <p:txBody>
          <a:bodyPr wrap="square" lIns="0" tIns="0" rIns="0" bIns="0" rtlCol="0" anchor="t"/>
          <a:lstStyle/>
          <a:p>
            <a:pPr marL="342900" indent="-342900" algn="l">
              <a:lnSpc>
                <a:spcPts val="1600"/>
              </a:lnSpc>
              <a:buSzPct val="100000"/>
              <a:buChar char="•"/>
            </a:pPr>
            <a:r>
              <a:rPr lang="en-US" b="1" dirty="0">
                <a:solidFill>
                  <a:srgbClr val="272525"/>
                </a:solidFill>
                <a:latin typeface="Inter" pitchFamily="34" charset="0"/>
                <a:ea typeface="Inter" pitchFamily="34" charset="-122"/>
                <a:cs typeface="Inter" pitchFamily="34" charset="-120"/>
              </a:rPr>
              <a:t>Diferencia clave:</a:t>
            </a:r>
            <a:r>
              <a:rPr lang="en-US" dirty="0">
                <a:solidFill>
                  <a:srgbClr val="272525"/>
                </a:solidFill>
                <a:latin typeface="Inter" pitchFamily="34" charset="0"/>
                <a:ea typeface="Inter" pitchFamily="34" charset="-122"/>
                <a:cs typeface="Inter" pitchFamily="34" charset="-120"/>
              </a:rPr>
              <a:t> </a:t>
            </a:r>
            <a:r>
              <a:rPr lang="en-US" b="1" dirty="0">
                <a:solidFill>
                  <a:srgbClr val="4950BC"/>
                </a:solidFill>
                <a:latin typeface="Inter" pitchFamily="34" charset="0"/>
                <a:ea typeface="Inter" pitchFamily="34" charset="-122"/>
                <a:cs typeface="Inter" pitchFamily="34" charset="-120"/>
              </a:rPr>
              <a:t>gp3</a:t>
            </a:r>
            <a:r>
              <a:rPr lang="en-US" dirty="0">
                <a:solidFill>
                  <a:srgbClr val="272525"/>
                </a:solidFill>
                <a:latin typeface="Inter" pitchFamily="34" charset="0"/>
                <a:ea typeface="Inter" pitchFamily="34" charset="-122"/>
                <a:cs typeface="Inter" pitchFamily="34" charset="-120"/>
              </a:rPr>
              <a:t> es la generación más nueva y recomendada. Permite provisionar IOPS y </a:t>
            </a:r>
            <a:r>
              <a:rPr lang="en-US" i="1" dirty="0">
                <a:solidFill>
                  <a:srgbClr val="272525"/>
                </a:solidFill>
                <a:latin typeface="Inter" pitchFamily="34" charset="0"/>
                <a:ea typeface="Inter" pitchFamily="34" charset="-122"/>
                <a:cs typeface="Inter" pitchFamily="34" charset="-120"/>
              </a:rPr>
              <a:t>throughput</a:t>
            </a:r>
            <a:r>
              <a:rPr lang="en-US" dirty="0">
                <a:solidFill>
                  <a:srgbClr val="272525"/>
                </a:solidFill>
                <a:latin typeface="Inter" pitchFamily="34" charset="0"/>
                <a:ea typeface="Inter" pitchFamily="34" charset="-122"/>
                <a:cs typeface="Inter" pitchFamily="34" charset="-120"/>
              </a:rPr>
              <a:t> (rendimiento) de forma independiente al tamaño</a:t>
            </a:r>
            <a:endParaRPr lang="en-US" dirty="0"/>
          </a:p>
        </p:txBody>
      </p:sp>
      <p:sp>
        <p:nvSpPr>
          <p:cNvPr id="7" name="Text 5"/>
          <p:cNvSpPr/>
          <p:nvPr/>
        </p:nvSpPr>
        <p:spPr>
          <a:xfrm>
            <a:off x="457200" y="2919294"/>
            <a:ext cx="4395311" cy="200739"/>
          </a:xfrm>
          <a:prstGeom prst="rect">
            <a:avLst/>
          </a:prstGeom>
          <a:noFill/>
          <a:ln/>
        </p:spPr>
        <p:txBody>
          <a:bodyPr wrap="none" lIns="0" tIns="0" rIns="0" bIns="0" rtlCol="0" anchor="t"/>
          <a:lstStyle/>
          <a:p>
            <a:pPr marL="0" indent="0" algn="l">
              <a:lnSpc>
                <a:spcPts val="1550"/>
              </a:lnSpc>
              <a:buNone/>
            </a:pPr>
            <a:r>
              <a:rPr lang="en-US" sz="2000" b="1" dirty="0">
                <a:solidFill>
                  <a:srgbClr val="000000"/>
                </a:solidFill>
                <a:latin typeface="Inter Bold" pitchFamily="34" charset="0"/>
                <a:ea typeface="Inter Bold" pitchFamily="34" charset="-122"/>
                <a:cs typeface="Inter Bold" pitchFamily="34" charset="-120"/>
              </a:rPr>
              <a:t>SSD de IOPS Provisionadas (io1 / io2 / io2 Block Express)</a:t>
            </a:r>
            <a:endParaRPr lang="en-US" sz="2000" dirty="0"/>
          </a:p>
        </p:txBody>
      </p:sp>
      <p:sp>
        <p:nvSpPr>
          <p:cNvPr id="8" name="Text 6"/>
          <p:cNvSpPr/>
          <p:nvPr/>
        </p:nvSpPr>
        <p:spPr>
          <a:xfrm>
            <a:off x="457200" y="3248502"/>
            <a:ext cx="6708696" cy="205502"/>
          </a:xfrm>
          <a:prstGeom prst="rect">
            <a:avLst/>
          </a:prstGeom>
          <a:noFill/>
          <a:ln/>
        </p:spPr>
        <p:txBody>
          <a:bodyPr wrap="none" lIns="0" tIns="0" rIns="0" bIns="0" rtlCol="0" anchor="t"/>
          <a:lstStyle/>
          <a:p>
            <a:pPr marL="342900" indent="-342900" algn="l">
              <a:lnSpc>
                <a:spcPts val="1600"/>
              </a:lnSpc>
              <a:buSzPct val="100000"/>
              <a:buChar char="•"/>
            </a:pPr>
            <a:r>
              <a:rPr lang="en-US" b="1" dirty="0">
                <a:solidFill>
                  <a:srgbClr val="272525"/>
                </a:solidFill>
                <a:latin typeface="Inter" pitchFamily="34" charset="0"/>
                <a:ea typeface="Inter" pitchFamily="34" charset="-122"/>
                <a:cs typeface="Inter" pitchFamily="34" charset="-120"/>
              </a:rPr>
              <a:t>Uso:</a:t>
            </a:r>
            <a:r>
              <a:rPr lang="en-US" dirty="0">
                <a:solidFill>
                  <a:srgbClr val="272525"/>
                </a:solidFill>
                <a:latin typeface="Inter" pitchFamily="34" charset="0"/>
                <a:ea typeface="Inter" pitchFamily="34" charset="-122"/>
                <a:cs typeface="Inter" pitchFamily="34" charset="-120"/>
              </a:rPr>
              <a:t> Para cargas de trabajo críticas que requieren el más alto rendimiento y consistencia</a:t>
            </a:r>
            <a:endParaRPr lang="en-US" dirty="0"/>
          </a:p>
        </p:txBody>
      </p:sp>
      <p:sp>
        <p:nvSpPr>
          <p:cNvPr id="9" name="Text 7"/>
          <p:cNvSpPr/>
          <p:nvPr/>
        </p:nvSpPr>
        <p:spPr>
          <a:xfrm>
            <a:off x="457200" y="3592408"/>
            <a:ext cx="6708696" cy="411004"/>
          </a:xfrm>
          <a:prstGeom prst="rect">
            <a:avLst/>
          </a:prstGeom>
          <a:noFill/>
          <a:ln/>
        </p:spPr>
        <p:txBody>
          <a:bodyPr wrap="square" lIns="0" tIns="0" rIns="0" bIns="0" rtlCol="0" anchor="t"/>
          <a:lstStyle/>
          <a:p>
            <a:pPr marL="342900" indent="-342900" algn="l">
              <a:lnSpc>
                <a:spcPts val="1600"/>
              </a:lnSpc>
              <a:buSzPct val="100000"/>
              <a:buChar char="•"/>
            </a:pPr>
            <a:r>
              <a:rPr lang="en-US" b="1" dirty="0">
                <a:solidFill>
                  <a:srgbClr val="272525"/>
                </a:solidFill>
                <a:latin typeface="Inter" pitchFamily="34" charset="0"/>
                <a:ea typeface="Inter" pitchFamily="34" charset="-122"/>
                <a:cs typeface="Inter" pitchFamily="34" charset="-120"/>
              </a:rPr>
              <a:t>Aplicaciones:</a:t>
            </a:r>
            <a:r>
              <a:rPr lang="en-US" dirty="0">
                <a:solidFill>
                  <a:srgbClr val="272525"/>
                </a:solidFill>
                <a:latin typeface="Inter" pitchFamily="34" charset="0"/>
                <a:ea typeface="Inter" pitchFamily="34" charset="-122"/>
                <a:cs typeface="Inter" pitchFamily="34" charset="-120"/>
              </a:rPr>
              <a:t> Grandes bases de datos transaccionales (Oracle, SQL Server), aplicaciones sensibles a la latencia</a:t>
            </a:r>
            <a:endParaRPr lang="en-US" dirty="0"/>
          </a:p>
        </p:txBody>
      </p:sp>
      <p:sp>
        <p:nvSpPr>
          <p:cNvPr id="10" name="Text 8"/>
          <p:cNvSpPr/>
          <p:nvPr/>
        </p:nvSpPr>
        <p:spPr>
          <a:xfrm>
            <a:off x="457200" y="4121035"/>
            <a:ext cx="6708696" cy="205502"/>
          </a:xfrm>
          <a:prstGeom prst="rect">
            <a:avLst/>
          </a:prstGeom>
          <a:noFill/>
          <a:ln/>
        </p:spPr>
        <p:txBody>
          <a:bodyPr wrap="none" lIns="0" tIns="0" rIns="0" bIns="0" rtlCol="0" anchor="t"/>
          <a:lstStyle/>
          <a:p>
            <a:pPr marL="342900" indent="-342900" algn="l">
              <a:lnSpc>
                <a:spcPts val="1600"/>
              </a:lnSpc>
              <a:buSzPct val="100000"/>
              <a:buChar char="•"/>
            </a:pPr>
            <a:r>
              <a:rPr lang="en-US" b="1" dirty="0">
                <a:solidFill>
                  <a:srgbClr val="272525"/>
                </a:solidFill>
                <a:latin typeface="Inter" pitchFamily="34" charset="0"/>
                <a:ea typeface="Inter" pitchFamily="34" charset="-122"/>
                <a:cs typeface="Inter" pitchFamily="34" charset="-120"/>
              </a:rPr>
              <a:t>Característica:</a:t>
            </a:r>
            <a:r>
              <a:rPr lang="en-US" dirty="0">
                <a:solidFill>
                  <a:srgbClr val="272525"/>
                </a:solidFill>
                <a:latin typeface="Inter" pitchFamily="34" charset="0"/>
                <a:ea typeface="Inter" pitchFamily="34" charset="-122"/>
                <a:cs typeface="Inter" pitchFamily="34" charset="-120"/>
              </a:rPr>
              <a:t> Garantiza un nivel específico de IOPS que tú defines y pagas</a:t>
            </a:r>
            <a:endParaRPr lang="en-US" dirty="0"/>
          </a:p>
        </p:txBody>
      </p:sp>
      <p:pic>
        <p:nvPicPr>
          <p:cNvPr id="11" name="Image 0" descr="preencoded.png"/>
          <p:cNvPicPr>
            <a:picLocks noChangeAspect="1"/>
          </p:cNvPicPr>
          <p:nvPr/>
        </p:nvPicPr>
        <p:blipFill>
          <a:blip r:embed="rId3"/>
          <a:stretch>
            <a:fillRect/>
          </a:stretch>
        </p:blipFill>
        <p:spPr>
          <a:xfrm>
            <a:off x="9116722" y="2616300"/>
            <a:ext cx="5513743" cy="559687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59343"/>
          </a:xfrm>
          <a:prstGeom prst="rect">
            <a:avLst/>
          </a:prstGeom>
        </p:spPr>
      </p:pic>
      <p:sp>
        <p:nvSpPr>
          <p:cNvPr id="3" name="Text 0"/>
          <p:cNvSpPr/>
          <p:nvPr/>
        </p:nvSpPr>
        <p:spPr>
          <a:xfrm>
            <a:off x="660559" y="2878574"/>
            <a:ext cx="9981843" cy="589717"/>
          </a:xfrm>
          <a:prstGeom prst="rect">
            <a:avLst/>
          </a:prstGeom>
          <a:noFill/>
          <a:ln/>
        </p:spPr>
        <p:txBody>
          <a:bodyPr wrap="none" lIns="0" tIns="0" rIns="0" bIns="0" rtlCol="0" anchor="t"/>
          <a:lstStyle/>
          <a:p>
            <a:pPr marL="0" indent="0" algn="l">
              <a:lnSpc>
                <a:spcPts val="4600"/>
              </a:lnSpc>
              <a:buNone/>
            </a:pPr>
            <a:r>
              <a:rPr lang="en-US" sz="3700" b="1" dirty="0">
                <a:solidFill>
                  <a:srgbClr val="000000"/>
                </a:solidFill>
                <a:latin typeface="Inter Bold" pitchFamily="34" charset="0"/>
                <a:ea typeface="Inter Bold" pitchFamily="34" charset="-122"/>
                <a:cs typeface="Inter Bold" pitchFamily="34" charset="-120"/>
              </a:rPr>
              <a:t>Tipos de Volúmenes EBS (Basados en HDD)</a:t>
            </a:r>
            <a:endParaRPr lang="en-US" sz="3700" dirty="0"/>
          </a:p>
        </p:txBody>
      </p:sp>
      <p:sp>
        <p:nvSpPr>
          <p:cNvPr id="4" name="Text 1"/>
          <p:cNvSpPr/>
          <p:nvPr/>
        </p:nvSpPr>
        <p:spPr>
          <a:xfrm>
            <a:off x="660559" y="3751302"/>
            <a:ext cx="13309283" cy="301943"/>
          </a:xfrm>
          <a:prstGeom prst="rect">
            <a:avLst/>
          </a:prstGeom>
          <a:noFill/>
          <a:ln/>
        </p:spPr>
        <p:txBody>
          <a:bodyPr wrap="none" lIns="0" tIns="0" rIns="0" bIns="0" rtlCol="0" anchor="t"/>
          <a:lstStyle/>
          <a:p>
            <a:pPr marL="0" indent="0" algn="l">
              <a:lnSpc>
                <a:spcPts val="2350"/>
              </a:lnSpc>
              <a:buNone/>
            </a:pPr>
            <a:r>
              <a:rPr lang="en-US" dirty="0">
                <a:solidFill>
                  <a:srgbClr val="272525"/>
                </a:solidFill>
                <a:latin typeface="Inter" pitchFamily="34" charset="0"/>
                <a:ea typeface="Inter" pitchFamily="34" charset="-122"/>
                <a:cs typeface="Inter" pitchFamily="34" charset="-120"/>
              </a:rPr>
              <a:t>Optimizados para coste por GB, no para IOPS.</a:t>
            </a:r>
            <a:endParaRPr lang="en-US" dirty="0"/>
          </a:p>
        </p:txBody>
      </p:sp>
      <p:sp>
        <p:nvSpPr>
          <p:cNvPr id="5" name="Shape 2"/>
          <p:cNvSpPr/>
          <p:nvPr/>
        </p:nvSpPr>
        <p:spPr>
          <a:xfrm>
            <a:off x="660559" y="4265533"/>
            <a:ext cx="6560225" cy="3444716"/>
          </a:xfrm>
          <a:prstGeom prst="roundRect">
            <a:avLst>
              <a:gd name="adj" fmla="val 2301"/>
            </a:avLst>
          </a:prstGeom>
          <a:solidFill>
            <a:srgbClr val="FFFFFF"/>
          </a:solidFill>
          <a:ln w="22860">
            <a:solidFill>
              <a:srgbClr val="C0C1D7"/>
            </a:solidFill>
            <a:prstDash val="solid"/>
          </a:ln>
        </p:spPr>
      </p:sp>
      <p:sp>
        <p:nvSpPr>
          <p:cNvPr id="6" name="Text 3"/>
          <p:cNvSpPr/>
          <p:nvPr/>
        </p:nvSpPr>
        <p:spPr>
          <a:xfrm>
            <a:off x="872133" y="4477107"/>
            <a:ext cx="4532709" cy="294918"/>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Inter Bold" pitchFamily="34" charset="0"/>
                <a:ea typeface="Inter Bold" pitchFamily="34" charset="-122"/>
                <a:cs typeface="Inter Bold" pitchFamily="34" charset="-120"/>
              </a:rPr>
              <a:t>HDD Optimizado para Rendimiento (st1)</a:t>
            </a:r>
            <a:endParaRPr lang="en-US" sz="1850" dirty="0"/>
          </a:p>
        </p:txBody>
      </p:sp>
      <p:sp>
        <p:nvSpPr>
          <p:cNvPr id="7" name="Text 4"/>
          <p:cNvSpPr/>
          <p:nvPr/>
        </p:nvSpPr>
        <p:spPr>
          <a:xfrm>
            <a:off x="872133" y="4885253"/>
            <a:ext cx="6137077" cy="603885"/>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272525"/>
                </a:solidFill>
                <a:latin typeface="Inter" pitchFamily="34" charset="0"/>
                <a:ea typeface="Inter" pitchFamily="34" charset="-122"/>
                <a:cs typeface="Inter" pitchFamily="34" charset="-120"/>
              </a:rPr>
              <a:t>Uso:</a:t>
            </a:r>
            <a:r>
              <a:rPr lang="en-US" sz="1450" dirty="0">
                <a:solidFill>
                  <a:srgbClr val="272525"/>
                </a:solidFill>
                <a:latin typeface="Inter" pitchFamily="34" charset="0"/>
                <a:ea typeface="Inter" pitchFamily="34" charset="-122"/>
                <a:cs typeface="Inter" pitchFamily="34" charset="-120"/>
              </a:rPr>
              <a:t> Para cargas de trabajo secuenciales y de alto </a:t>
            </a:r>
            <a:r>
              <a:rPr lang="en-US" sz="1450" i="1" dirty="0">
                <a:solidFill>
                  <a:srgbClr val="272525"/>
                </a:solidFill>
                <a:latin typeface="Inter" pitchFamily="34" charset="0"/>
                <a:ea typeface="Inter" pitchFamily="34" charset="-122"/>
                <a:cs typeface="Inter" pitchFamily="34" charset="-120"/>
              </a:rPr>
              <a:t>throughput</a:t>
            </a:r>
            <a:r>
              <a:rPr lang="en-US" sz="1450" dirty="0">
                <a:solidFill>
                  <a:srgbClr val="272525"/>
                </a:solidFill>
                <a:latin typeface="Inter" pitchFamily="34" charset="0"/>
                <a:ea typeface="Inter" pitchFamily="34" charset="-122"/>
                <a:cs typeface="Inter" pitchFamily="34" charset="-120"/>
              </a:rPr>
              <a:t> (rendimiento)</a:t>
            </a:r>
            <a:endParaRPr lang="en-US" sz="1450" dirty="0"/>
          </a:p>
        </p:txBody>
      </p:sp>
      <p:sp>
        <p:nvSpPr>
          <p:cNvPr id="8" name="Text 5"/>
          <p:cNvSpPr/>
          <p:nvPr/>
        </p:nvSpPr>
        <p:spPr>
          <a:xfrm>
            <a:off x="872133" y="5555099"/>
            <a:ext cx="6137077" cy="603885"/>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272525"/>
                </a:solidFill>
                <a:latin typeface="Inter" pitchFamily="34" charset="0"/>
                <a:ea typeface="Inter" pitchFamily="34" charset="-122"/>
                <a:cs typeface="Inter" pitchFamily="34" charset="-120"/>
              </a:rPr>
              <a:t>Aplicaciones:</a:t>
            </a:r>
            <a:r>
              <a:rPr lang="en-US" sz="1450" dirty="0">
                <a:solidFill>
                  <a:srgbClr val="272525"/>
                </a:solidFill>
                <a:latin typeface="Inter" pitchFamily="34" charset="0"/>
                <a:ea typeface="Inter" pitchFamily="34" charset="-122"/>
                <a:cs typeface="Inter" pitchFamily="34" charset="-120"/>
              </a:rPr>
              <a:t> Big Data, Data Warehousing, procesamiento de logs</a:t>
            </a:r>
            <a:endParaRPr lang="en-US" sz="1450" dirty="0"/>
          </a:p>
        </p:txBody>
      </p:sp>
      <p:sp>
        <p:nvSpPr>
          <p:cNvPr id="9" name="Text 6"/>
          <p:cNvSpPr/>
          <p:nvPr/>
        </p:nvSpPr>
        <p:spPr>
          <a:xfrm>
            <a:off x="872133" y="6224945"/>
            <a:ext cx="6137077" cy="603885"/>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272525"/>
                </a:solidFill>
                <a:latin typeface="Inter" pitchFamily="34" charset="0"/>
                <a:ea typeface="Inter" pitchFamily="34" charset="-122"/>
                <a:cs typeface="Inter" pitchFamily="34" charset="-120"/>
              </a:rPr>
              <a:t>No es bueno para:</a:t>
            </a:r>
            <a:r>
              <a:rPr lang="en-US" sz="1450" dirty="0">
                <a:solidFill>
                  <a:srgbClr val="272525"/>
                </a:solidFill>
                <a:latin typeface="Inter" pitchFamily="34" charset="0"/>
                <a:ea typeface="Inter" pitchFamily="34" charset="-122"/>
                <a:cs typeface="Inter" pitchFamily="34" charset="-120"/>
              </a:rPr>
              <a:t> Cargas de trabajo con muchas lecturas/escrituras pequeñas y aleatorias</a:t>
            </a:r>
            <a:endParaRPr lang="en-US" sz="1450" dirty="0"/>
          </a:p>
        </p:txBody>
      </p:sp>
      <p:sp>
        <p:nvSpPr>
          <p:cNvPr id="10" name="Text 7"/>
          <p:cNvSpPr/>
          <p:nvPr/>
        </p:nvSpPr>
        <p:spPr>
          <a:xfrm>
            <a:off x="872133" y="6894790"/>
            <a:ext cx="6137077" cy="603885"/>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272525"/>
                </a:solidFill>
                <a:latin typeface="Inter" pitchFamily="34" charset="0"/>
                <a:ea typeface="Inter" pitchFamily="34" charset="-122"/>
                <a:cs typeface="Inter" pitchFamily="34" charset="-120"/>
              </a:rPr>
              <a:t>Caso IA:</a:t>
            </a:r>
            <a:r>
              <a:rPr lang="en-US" sz="1450" dirty="0">
                <a:solidFill>
                  <a:srgbClr val="272525"/>
                </a:solidFill>
                <a:latin typeface="Inter" pitchFamily="34" charset="0"/>
                <a:ea typeface="Inter" pitchFamily="34" charset="-122"/>
                <a:cs typeface="Inter" pitchFamily="34" charset="-120"/>
              </a:rPr>
              <a:t> Almacenamiento temporal para ETL de grandes datasets</a:t>
            </a:r>
            <a:endParaRPr lang="en-US" sz="1450" dirty="0"/>
          </a:p>
        </p:txBody>
      </p:sp>
      <p:sp>
        <p:nvSpPr>
          <p:cNvPr id="11" name="Shape 8"/>
          <p:cNvSpPr/>
          <p:nvPr/>
        </p:nvSpPr>
        <p:spPr>
          <a:xfrm>
            <a:off x="7409498" y="4265533"/>
            <a:ext cx="6560344" cy="3444716"/>
          </a:xfrm>
          <a:prstGeom prst="roundRect">
            <a:avLst>
              <a:gd name="adj" fmla="val 2301"/>
            </a:avLst>
          </a:prstGeom>
          <a:solidFill>
            <a:srgbClr val="FFFFFF"/>
          </a:solidFill>
          <a:ln w="22860">
            <a:solidFill>
              <a:srgbClr val="C0C1D7"/>
            </a:solidFill>
            <a:prstDash val="solid"/>
          </a:ln>
        </p:spPr>
      </p:sp>
      <p:sp>
        <p:nvSpPr>
          <p:cNvPr id="12" name="Text 9"/>
          <p:cNvSpPr/>
          <p:nvPr/>
        </p:nvSpPr>
        <p:spPr>
          <a:xfrm>
            <a:off x="7621072" y="4477107"/>
            <a:ext cx="2359343" cy="294918"/>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Inter Bold" pitchFamily="34" charset="0"/>
                <a:ea typeface="Inter Bold" pitchFamily="34" charset="-122"/>
                <a:cs typeface="Inter Bold" pitchFamily="34" charset="-120"/>
              </a:rPr>
              <a:t>HDD en Frío (sc1)</a:t>
            </a:r>
            <a:endParaRPr lang="en-US" sz="1850" dirty="0"/>
          </a:p>
        </p:txBody>
      </p:sp>
      <p:sp>
        <p:nvSpPr>
          <p:cNvPr id="13" name="Text 10"/>
          <p:cNvSpPr/>
          <p:nvPr/>
        </p:nvSpPr>
        <p:spPr>
          <a:xfrm>
            <a:off x="7621072" y="4885253"/>
            <a:ext cx="6137196" cy="301943"/>
          </a:xfrm>
          <a:prstGeom prst="rect">
            <a:avLst/>
          </a:prstGeom>
          <a:noFill/>
          <a:ln/>
        </p:spPr>
        <p:txBody>
          <a:bodyPr wrap="none" lIns="0" tIns="0" rIns="0" bIns="0" rtlCol="0" anchor="t"/>
          <a:lstStyle/>
          <a:p>
            <a:pPr marL="342900" indent="-342900" algn="l">
              <a:lnSpc>
                <a:spcPts val="2350"/>
              </a:lnSpc>
              <a:buSzPct val="100000"/>
              <a:buChar char="•"/>
            </a:pPr>
            <a:r>
              <a:rPr lang="en-US" sz="1450" b="1" dirty="0">
                <a:solidFill>
                  <a:srgbClr val="272525"/>
                </a:solidFill>
                <a:latin typeface="Inter" pitchFamily="34" charset="0"/>
                <a:ea typeface="Inter" pitchFamily="34" charset="-122"/>
                <a:cs typeface="Inter" pitchFamily="34" charset="-120"/>
              </a:rPr>
              <a:t>Uso:</a:t>
            </a:r>
            <a:r>
              <a:rPr lang="en-US" sz="1450" dirty="0">
                <a:solidFill>
                  <a:srgbClr val="272525"/>
                </a:solidFill>
                <a:latin typeface="Inter" pitchFamily="34" charset="0"/>
                <a:ea typeface="Inter" pitchFamily="34" charset="-122"/>
                <a:cs typeface="Inter" pitchFamily="34" charset="-120"/>
              </a:rPr>
              <a:t> El almacenamiento de bloques más barato</a:t>
            </a:r>
            <a:endParaRPr lang="en-US" sz="1450" dirty="0"/>
          </a:p>
        </p:txBody>
      </p:sp>
      <p:sp>
        <p:nvSpPr>
          <p:cNvPr id="14" name="Text 11"/>
          <p:cNvSpPr/>
          <p:nvPr/>
        </p:nvSpPr>
        <p:spPr>
          <a:xfrm>
            <a:off x="7621072" y="5253157"/>
            <a:ext cx="6137196" cy="603885"/>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272525"/>
                </a:solidFill>
                <a:latin typeface="Inter" pitchFamily="34" charset="0"/>
                <a:ea typeface="Inter" pitchFamily="34" charset="-122"/>
                <a:cs typeface="Inter" pitchFamily="34" charset="-120"/>
              </a:rPr>
              <a:t>Aplicaciones:</a:t>
            </a:r>
            <a:r>
              <a:rPr lang="en-US" sz="1450" dirty="0">
                <a:solidFill>
                  <a:srgbClr val="272525"/>
                </a:solidFill>
                <a:latin typeface="Inter" pitchFamily="34" charset="0"/>
                <a:ea typeface="Inter" pitchFamily="34" charset="-122"/>
                <a:cs typeface="Inter" pitchFamily="34" charset="-120"/>
              </a:rPr>
              <a:t> Datos de acceso muy poco frecuente que necesitan ser un sistema de ficheros</a:t>
            </a:r>
            <a:endParaRPr lang="en-US" sz="1450" dirty="0"/>
          </a:p>
        </p:txBody>
      </p:sp>
      <p:sp>
        <p:nvSpPr>
          <p:cNvPr id="15" name="Text 12"/>
          <p:cNvSpPr/>
          <p:nvPr/>
        </p:nvSpPr>
        <p:spPr>
          <a:xfrm>
            <a:off x="7621072" y="5923002"/>
            <a:ext cx="6137196" cy="301943"/>
          </a:xfrm>
          <a:prstGeom prst="rect">
            <a:avLst/>
          </a:prstGeom>
          <a:noFill/>
          <a:ln/>
        </p:spPr>
        <p:txBody>
          <a:bodyPr wrap="none" lIns="0" tIns="0" rIns="0" bIns="0" rtlCol="0" anchor="t"/>
          <a:lstStyle/>
          <a:p>
            <a:pPr marL="342900" indent="-342900" algn="l">
              <a:lnSpc>
                <a:spcPts val="2350"/>
              </a:lnSpc>
              <a:buSzPct val="100000"/>
              <a:buChar char="•"/>
            </a:pPr>
            <a:r>
              <a:rPr lang="en-US" sz="1450" b="1" dirty="0">
                <a:solidFill>
                  <a:srgbClr val="272525"/>
                </a:solidFill>
                <a:latin typeface="Inter" pitchFamily="34" charset="0"/>
                <a:ea typeface="Inter" pitchFamily="34" charset="-122"/>
                <a:cs typeface="Inter" pitchFamily="34" charset="-120"/>
              </a:rPr>
              <a:t>Coste:</a:t>
            </a:r>
            <a:r>
              <a:rPr lang="en-US" sz="1450" dirty="0">
                <a:solidFill>
                  <a:srgbClr val="272525"/>
                </a:solidFill>
                <a:latin typeface="Inter" pitchFamily="34" charset="0"/>
                <a:ea typeface="Inter" pitchFamily="34" charset="-122"/>
                <a:cs typeface="Inter" pitchFamily="34" charset="-120"/>
              </a:rPr>
              <a:t> El más bajo $/GB para almacenamiento de bloques</a:t>
            </a:r>
            <a:endParaRPr lang="en-US" sz="1450" dirty="0"/>
          </a:p>
        </p:txBody>
      </p:sp>
      <p:sp>
        <p:nvSpPr>
          <p:cNvPr id="16" name="Text 13"/>
          <p:cNvSpPr/>
          <p:nvPr/>
        </p:nvSpPr>
        <p:spPr>
          <a:xfrm>
            <a:off x="7621072" y="6290905"/>
            <a:ext cx="6137196" cy="603885"/>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272525"/>
                </a:solidFill>
                <a:latin typeface="Inter" pitchFamily="34" charset="0"/>
                <a:ea typeface="Inter" pitchFamily="34" charset="-122"/>
                <a:cs typeface="Inter" pitchFamily="34" charset="-120"/>
              </a:rPr>
              <a:t>Caso IA:</a:t>
            </a:r>
            <a:r>
              <a:rPr lang="en-US" sz="1450" dirty="0">
                <a:solidFill>
                  <a:srgbClr val="272525"/>
                </a:solidFill>
                <a:latin typeface="Inter" pitchFamily="34" charset="0"/>
                <a:ea typeface="Inter" pitchFamily="34" charset="-122"/>
                <a:cs typeface="Inter" pitchFamily="34" charset="-120"/>
              </a:rPr>
              <a:t> Almacenamiento a largo plazo de datos intermedios que no requieren acceso rápido</a:t>
            </a:r>
            <a:endParaRPr lang="en-US" sz="14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449580" y="353258"/>
            <a:ext cx="6190893" cy="401479"/>
          </a:xfrm>
          <a:prstGeom prst="rect">
            <a:avLst/>
          </a:prstGeom>
          <a:noFill/>
          <a:ln/>
        </p:spPr>
        <p:txBody>
          <a:bodyPr wrap="none" lIns="0" tIns="0" rIns="0" bIns="0" rtlCol="0" anchor="t"/>
          <a:lstStyle/>
          <a:p>
            <a:pPr marL="0" indent="0" algn="l">
              <a:lnSpc>
                <a:spcPts val="3150"/>
              </a:lnSpc>
              <a:buNone/>
            </a:pPr>
            <a:r>
              <a:rPr lang="en-US" sz="2500" b="1" dirty="0">
                <a:solidFill>
                  <a:srgbClr val="000000"/>
                </a:solidFill>
                <a:latin typeface="Inter Bold" pitchFamily="34" charset="0"/>
                <a:ea typeface="Inter Bold" pitchFamily="34" charset="-122"/>
                <a:cs typeface="Inter Bold" pitchFamily="34" charset="-120"/>
              </a:rPr>
              <a:t>Característica Clave: Snapshots de EBS</a:t>
            </a:r>
            <a:endParaRPr lang="en-US" sz="2500" dirty="0"/>
          </a:p>
        </p:txBody>
      </p:sp>
      <p:sp>
        <p:nvSpPr>
          <p:cNvPr id="3" name="Text 1"/>
          <p:cNvSpPr/>
          <p:nvPr/>
        </p:nvSpPr>
        <p:spPr>
          <a:xfrm>
            <a:off x="449580" y="1075849"/>
            <a:ext cx="1605915" cy="200739"/>
          </a:xfrm>
          <a:prstGeom prst="rect">
            <a:avLst/>
          </a:prstGeom>
          <a:noFill/>
          <a:ln/>
        </p:spPr>
        <p:txBody>
          <a:bodyPr wrap="none" lIns="0" tIns="0" rIns="0" bIns="0" rtlCol="0" anchor="t"/>
          <a:lstStyle/>
          <a:p>
            <a:pPr marL="0" indent="0" algn="l">
              <a:lnSpc>
                <a:spcPts val="1550"/>
              </a:lnSpc>
              <a:buNone/>
            </a:pPr>
            <a:r>
              <a:rPr lang="en-US" sz="2000" b="1" dirty="0">
                <a:solidFill>
                  <a:srgbClr val="000000"/>
                </a:solidFill>
                <a:latin typeface="Inter Bold" pitchFamily="34" charset="0"/>
                <a:ea typeface="Inter Bold" pitchFamily="34" charset="-122"/>
                <a:cs typeface="Inter Bold" pitchFamily="34" charset="-120"/>
              </a:rPr>
              <a:t>¿Qué son?</a:t>
            </a:r>
            <a:endParaRPr lang="en-US" sz="2000" dirty="0"/>
          </a:p>
        </p:txBody>
      </p:sp>
      <p:sp>
        <p:nvSpPr>
          <p:cNvPr id="4" name="Text 2"/>
          <p:cNvSpPr/>
          <p:nvPr/>
        </p:nvSpPr>
        <p:spPr>
          <a:xfrm>
            <a:off x="449580" y="1405057"/>
            <a:ext cx="6708934" cy="205502"/>
          </a:xfrm>
          <a:prstGeom prst="rect">
            <a:avLst/>
          </a:prstGeom>
          <a:noFill/>
          <a:ln/>
        </p:spPr>
        <p:txBody>
          <a:bodyPr wrap="none" lIns="0" tIns="0" rIns="0" bIns="0" rtlCol="0" anchor="t"/>
          <a:lstStyle/>
          <a:p>
            <a:pPr marL="0" indent="0" algn="l">
              <a:lnSpc>
                <a:spcPts val="1600"/>
              </a:lnSpc>
              <a:buNone/>
            </a:pPr>
            <a:r>
              <a:rPr lang="en-US" sz="1400" dirty="0">
                <a:solidFill>
                  <a:srgbClr val="272525"/>
                </a:solidFill>
                <a:latin typeface="Inter" pitchFamily="34" charset="0"/>
                <a:ea typeface="Inter" pitchFamily="34" charset="-122"/>
                <a:cs typeface="Inter" pitchFamily="34" charset="-120"/>
              </a:rPr>
              <a:t>Son copias de seguridad de un volumen EBS en un punto en el tiempo.</a:t>
            </a:r>
            <a:endParaRPr lang="en-US" sz="1400" dirty="0"/>
          </a:p>
        </p:txBody>
      </p:sp>
      <p:sp>
        <p:nvSpPr>
          <p:cNvPr id="5" name="Text 3"/>
          <p:cNvSpPr/>
          <p:nvPr/>
        </p:nvSpPr>
        <p:spPr>
          <a:xfrm>
            <a:off x="449580" y="1739027"/>
            <a:ext cx="1605915" cy="200739"/>
          </a:xfrm>
          <a:prstGeom prst="rect">
            <a:avLst/>
          </a:prstGeom>
          <a:noFill/>
          <a:ln/>
        </p:spPr>
        <p:txBody>
          <a:bodyPr wrap="none" lIns="0" tIns="0" rIns="0" bIns="0" rtlCol="0" anchor="t"/>
          <a:lstStyle/>
          <a:p>
            <a:pPr marL="0" indent="0" algn="l">
              <a:lnSpc>
                <a:spcPts val="1550"/>
              </a:lnSpc>
              <a:buNone/>
            </a:pPr>
            <a:r>
              <a:rPr lang="en-US" sz="2000" b="1" dirty="0">
                <a:solidFill>
                  <a:srgbClr val="000000"/>
                </a:solidFill>
                <a:latin typeface="Inter Bold" pitchFamily="34" charset="0"/>
                <a:ea typeface="Inter Bold" pitchFamily="34" charset="-122"/>
                <a:cs typeface="Inter Bold" pitchFamily="34" charset="-120"/>
              </a:rPr>
              <a:t>Almacenamiento</a:t>
            </a:r>
            <a:endParaRPr lang="en-US" sz="2000" dirty="0"/>
          </a:p>
        </p:txBody>
      </p:sp>
      <p:sp>
        <p:nvSpPr>
          <p:cNvPr id="6" name="Text 4"/>
          <p:cNvSpPr/>
          <p:nvPr/>
        </p:nvSpPr>
        <p:spPr>
          <a:xfrm>
            <a:off x="449580" y="2068235"/>
            <a:ext cx="6708934" cy="205502"/>
          </a:xfrm>
          <a:prstGeom prst="rect">
            <a:avLst/>
          </a:prstGeom>
          <a:noFill/>
          <a:ln/>
        </p:spPr>
        <p:txBody>
          <a:bodyPr wrap="none" lIns="0" tIns="0" rIns="0" bIns="0" rtlCol="0" anchor="t"/>
          <a:lstStyle/>
          <a:p>
            <a:pPr marL="0" indent="0" algn="l">
              <a:lnSpc>
                <a:spcPts val="1600"/>
              </a:lnSpc>
              <a:buNone/>
            </a:pPr>
            <a:r>
              <a:rPr lang="en-US" sz="1400" dirty="0">
                <a:solidFill>
                  <a:srgbClr val="272525"/>
                </a:solidFill>
                <a:latin typeface="Inter" pitchFamily="34" charset="0"/>
                <a:ea typeface="Inter" pitchFamily="34" charset="-122"/>
                <a:cs typeface="Inter" pitchFamily="34" charset="-120"/>
              </a:rPr>
              <a:t>Los snapshots se almacenan de forma redundante en </a:t>
            </a:r>
            <a:r>
              <a:rPr lang="en-US" sz="1400" b="1" dirty="0">
                <a:solidFill>
                  <a:srgbClr val="4950BC"/>
                </a:solidFill>
                <a:latin typeface="Inter" pitchFamily="34" charset="0"/>
                <a:ea typeface="Inter" pitchFamily="34" charset="-122"/>
                <a:cs typeface="Inter" pitchFamily="34" charset="-120"/>
              </a:rPr>
              <a:t>Amazon S3</a:t>
            </a:r>
            <a:r>
              <a:rPr lang="en-US" sz="1400" dirty="0">
                <a:solidFill>
                  <a:srgbClr val="272525"/>
                </a:solidFill>
                <a:latin typeface="Inter" pitchFamily="34" charset="0"/>
                <a:ea typeface="Inter" pitchFamily="34" charset="-122"/>
                <a:cs typeface="Inter" pitchFamily="34" charset="-120"/>
              </a:rPr>
              <a:t>, lo que los hace muy duraderos.</a:t>
            </a:r>
            <a:endParaRPr lang="en-US" sz="1400" dirty="0"/>
          </a:p>
        </p:txBody>
      </p:sp>
      <p:sp>
        <p:nvSpPr>
          <p:cNvPr id="7" name="Text 5"/>
          <p:cNvSpPr/>
          <p:nvPr/>
        </p:nvSpPr>
        <p:spPr>
          <a:xfrm>
            <a:off x="449580" y="2402205"/>
            <a:ext cx="1605915" cy="200739"/>
          </a:xfrm>
          <a:prstGeom prst="rect">
            <a:avLst/>
          </a:prstGeom>
          <a:noFill/>
          <a:ln/>
        </p:spPr>
        <p:txBody>
          <a:bodyPr wrap="none" lIns="0" tIns="0" rIns="0" bIns="0" rtlCol="0" anchor="t"/>
          <a:lstStyle/>
          <a:p>
            <a:pPr marL="0" indent="0" algn="l">
              <a:lnSpc>
                <a:spcPts val="1550"/>
              </a:lnSpc>
              <a:buNone/>
            </a:pPr>
            <a:r>
              <a:rPr lang="en-US" sz="2000" b="1" dirty="0">
                <a:solidFill>
                  <a:srgbClr val="000000"/>
                </a:solidFill>
                <a:latin typeface="Inter Bold" pitchFamily="34" charset="0"/>
                <a:ea typeface="Inter Bold" pitchFamily="34" charset="-122"/>
                <a:cs typeface="Inter Bold" pitchFamily="34" charset="-120"/>
              </a:rPr>
              <a:t>Incrementales</a:t>
            </a:r>
            <a:endParaRPr lang="en-US" sz="2000" dirty="0"/>
          </a:p>
        </p:txBody>
      </p:sp>
      <p:sp>
        <p:nvSpPr>
          <p:cNvPr id="8" name="Text 6"/>
          <p:cNvSpPr/>
          <p:nvPr/>
        </p:nvSpPr>
        <p:spPr>
          <a:xfrm>
            <a:off x="449580" y="2731413"/>
            <a:ext cx="6708934" cy="411004"/>
          </a:xfrm>
          <a:prstGeom prst="rect">
            <a:avLst/>
          </a:prstGeom>
          <a:noFill/>
          <a:ln/>
        </p:spPr>
        <p:txBody>
          <a:bodyPr wrap="square" lIns="0" tIns="0" rIns="0" bIns="0" rtlCol="0" anchor="t"/>
          <a:lstStyle/>
          <a:p>
            <a:pPr marL="0" indent="0" algn="l">
              <a:lnSpc>
                <a:spcPts val="1600"/>
              </a:lnSpc>
              <a:buNone/>
            </a:pPr>
            <a:r>
              <a:rPr lang="en-US" sz="1400" dirty="0">
                <a:solidFill>
                  <a:srgbClr val="272525"/>
                </a:solidFill>
                <a:latin typeface="Inter" pitchFamily="34" charset="0"/>
                <a:ea typeface="Inter" pitchFamily="34" charset="-122"/>
                <a:cs typeface="Inter" pitchFamily="34" charset="-120"/>
              </a:rPr>
              <a:t>El primer snapshot copia todo el volumen. Los snapshots posteriores solo guardan los bloques que han cambiado desde el último snapshot. Esto ahorra tiempo y dinero.</a:t>
            </a:r>
            <a:endParaRPr lang="en-US" sz="1400" dirty="0"/>
          </a:p>
        </p:txBody>
      </p:sp>
      <p:sp>
        <p:nvSpPr>
          <p:cNvPr id="9" name="Text 7"/>
          <p:cNvSpPr/>
          <p:nvPr/>
        </p:nvSpPr>
        <p:spPr>
          <a:xfrm>
            <a:off x="428625" y="3654743"/>
            <a:ext cx="1605915" cy="200739"/>
          </a:xfrm>
          <a:prstGeom prst="rect">
            <a:avLst/>
          </a:prstGeom>
          <a:noFill/>
          <a:ln/>
        </p:spPr>
        <p:txBody>
          <a:bodyPr wrap="none" lIns="0" tIns="0" rIns="0" bIns="0" rtlCol="0" anchor="t"/>
          <a:lstStyle/>
          <a:p>
            <a:pPr marL="0" indent="0" algn="l">
              <a:lnSpc>
                <a:spcPts val="1550"/>
              </a:lnSpc>
              <a:buNone/>
            </a:pPr>
            <a:r>
              <a:rPr lang="en-US" sz="2000" b="1" dirty="0">
                <a:solidFill>
                  <a:srgbClr val="000000"/>
                </a:solidFill>
                <a:latin typeface="Inter Bold" pitchFamily="34" charset="0"/>
                <a:ea typeface="Inter Bold" pitchFamily="34" charset="-122"/>
                <a:cs typeface="Inter Bold" pitchFamily="34" charset="-120"/>
              </a:rPr>
              <a:t>Funcionalidad</a:t>
            </a:r>
            <a:endParaRPr lang="en-US" sz="2000" dirty="0"/>
          </a:p>
        </p:txBody>
      </p:sp>
      <p:sp>
        <p:nvSpPr>
          <p:cNvPr id="10" name="Text 8"/>
          <p:cNvSpPr/>
          <p:nvPr/>
        </p:nvSpPr>
        <p:spPr>
          <a:xfrm>
            <a:off x="428625" y="3983951"/>
            <a:ext cx="6708934" cy="411004"/>
          </a:xfrm>
          <a:prstGeom prst="rect">
            <a:avLst/>
          </a:prstGeom>
          <a:noFill/>
          <a:ln/>
        </p:spPr>
        <p:txBody>
          <a:bodyPr wrap="square" lIns="0" tIns="0" rIns="0" bIns="0" rtlCol="0" anchor="t"/>
          <a:lstStyle/>
          <a:p>
            <a:pPr marL="342900" indent="-342900" algn="l">
              <a:lnSpc>
                <a:spcPts val="1600"/>
              </a:lnSpc>
              <a:buSzPct val="100000"/>
              <a:buChar char="•"/>
            </a:pPr>
            <a:r>
              <a:rPr lang="en-US" sz="1400" b="1" dirty="0">
                <a:solidFill>
                  <a:srgbClr val="272525"/>
                </a:solidFill>
                <a:latin typeface="Inter" pitchFamily="34" charset="0"/>
                <a:ea typeface="Inter" pitchFamily="34" charset="-122"/>
                <a:cs typeface="Inter" pitchFamily="34" charset="-120"/>
              </a:rPr>
              <a:t>Restauración:</a:t>
            </a:r>
            <a:r>
              <a:rPr lang="en-US" sz="1400" dirty="0">
                <a:solidFill>
                  <a:srgbClr val="272525"/>
                </a:solidFill>
                <a:latin typeface="Inter" pitchFamily="34" charset="0"/>
                <a:ea typeface="Inter" pitchFamily="34" charset="-122"/>
                <a:cs typeface="Inter" pitchFamily="34" charset="-120"/>
              </a:rPr>
              <a:t> Puedes crear un nuevo volumen EBS idéntico a partir de un snapshot en cualquier AZ de esa región</a:t>
            </a:r>
            <a:endParaRPr lang="en-US" sz="1400" dirty="0"/>
          </a:p>
        </p:txBody>
      </p:sp>
      <p:sp>
        <p:nvSpPr>
          <p:cNvPr id="11" name="Text 9"/>
          <p:cNvSpPr/>
          <p:nvPr/>
        </p:nvSpPr>
        <p:spPr>
          <a:xfrm>
            <a:off x="428625" y="4439841"/>
            <a:ext cx="6708934" cy="205502"/>
          </a:xfrm>
          <a:prstGeom prst="rect">
            <a:avLst/>
          </a:prstGeom>
          <a:noFill/>
          <a:ln/>
        </p:spPr>
        <p:txBody>
          <a:bodyPr wrap="none" lIns="0" tIns="0" rIns="0" bIns="0" rtlCol="0" anchor="t"/>
          <a:lstStyle/>
          <a:p>
            <a:pPr marL="342900" indent="-342900" algn="l">
              <a:lnSpc>
                <a:spcPts val="1600"/>
              </a:lnSpc>
              <a:buSzPct val="100000"/>
              <a:buChar char="•"/>
            </a:pPr>
            <a:r>
              <a:rPr lang="en-US" sz="1400" b="1" dirty="0">
                <a:solidFill>
                  <a:srgbClr val="272525"/>
                </a:solidFill>
                <a:latin typeface="Inter" pitchFamily="34" charset="0"/>
                <a:ea typeface="Inter" pitchFamily="34" charset="-122"/>
                <a:cs typeface="Inter" pitchFamily="34" charset="-120"/>
              </a:rPr>
              <a:t>Migración:</a:t>
            </a:r>
            <a:r>
              <a:rPr lang="en-US" sz="1400" dirty="0">
                <a:solidFill>
                  <a:srgbClr val="272525"/>
                </a:solidFill>
                <a:latin typeface="Inter" pitchFamily="34" charset="0"/>
                <a:ea typeface="Inter" pitchFamily="34" charset="-122"/>
                <a:cs typeface="Inter" pitchFamily="34" charset="-120"/>
              </a:rPr>
              <a:t> Puedes copiar un snapshot a otra región para crear un volumen allí</a:t>
            </a:r>
            <a:endParaRPr lang="en-US" sz="1400" dirty="0"/>
          </a:p>
        </p:txBody>
      </p:sp>
      <p:sp>
        <p:nvSpPr>
          <p:cNvPr id="12" name="Text 10"/>
          <p:cNvSpPr/>
          <p:nvPr/>
        </p:nvSpPr>
        <p:spPr>
          <a:xfrm>
            <a:off x="428625" y="4690229"/>
            <a:ext cx="6708934" cy="411004"/>
          </a:xfrm>
          <a:prstGeom prst="rect">
            <a:avLst/>
          </a:prstGeom>
          <a:noFill/>
          <a:ln/>
        </p:spPr>
        <p:txBody>
          <a:bodyPr wrap="square" lIns="0" tIns="0" rIns="0" bIns="0" rtlCol="0" anchor="t"/>
          <a:lstStyle/>
          <a:p>
            <a:pPr marL="342900" indent="-342900">
              <a:lnSpc>
                <a:spcPts val="1600"/>
              </a:lnSpc>
              <a:buSzPct val="100000"/>
              <a:buFont typeface="Arial"/>
              <a:buChar char="•"/>
            </a:pPr>
            <a:r>
              <a:rPr lang="en-US" sz="1400" b="1" dirty="0">
                <a:solidFill>
                  <a:srgbClr val="272525"/>
                </a:solidFill>
                <a:latin typeface="Inter"/>
                <a:ea typeface="Inter"/>
                <a:cs typeface="Inter" pitchFamily="34" charset="-120"/>
              </a:rPr>
              <a:t>Caso IA:</a:t>
            </a:r>
            <a:r>
              <a:rPr lang="en-US" sz="1400" dirty="0">
                <a:solidFill>
                  <a:srgbClr val="272525"/>
                </a:solidFill>
                <a:latin typeface="Inter"/>
                <a:ea typeface="Inter"/>
                <a:cs typeface="Inter" pitchFamily="34" charset="-120"/>
              </a:rPr>
              <a:t> </a:t>
            </a:r>
            <a:r>
              <a:rPr lang="en-US" sz="1400" dirty="0" err="1">
                <a:solidFill>
                  <a:srgbClr val="272525"/>
                </a:solidFill>
                <a:ea typeface="+mn-lt"/>
                <a:cs typeface="+mn-lt"/>
              </a:rPr>
              <a:t>Congelar</a:t>
            </a:r>
            <a:r>
              <a:rPr lang="en-US" sz="1400" dirty="0">
                <a:solidFill>
                  <a:srgbClr val="272525"/>
                </a:solidFill>
                <a:ea typeface="+mn-lt"/>
                <a:cs typeface="+mn-lt"/>
              </a:rPr>
              <a:t> y </a:t>
            </a:r>
            <a:r>
              <a:rPr lang="en-US" sz="1400" dirty="0" err="1">
                <a:solidFill>
                  <a:srgbClr val="272525"/>
                </a:solidFill>
                <a:ea typeface="+mn-lt"/>
                <a:cs typeface="+mn-lt"/>
              </a:rPr>
              <a:t>versionar</a:t>
            </a:r>
            <a:r>
              <a:rPr lang="en-US" sz="1400" dirty="0">
                <a:solidFill>
                  <a:srgbClr val="272525"/>
                </a:solidFill>
                <a:ea typeface="+mn-lt"/>
                <a:cs typeface="+mn-lt"/>
              </a:rPr>
              <a:t> </a:t>
            </a:r>
            <a:r>
              <a:rPr lang="en-US" sz="1400" dirty="0" err="1">
                <a:solidFill>
                  <a:srgbClr val="272525"/>
                </a:solidFill>
                <a:ea typeface="+mn-lt"/>
                <a:cs typeface="+mn-lt"/>
              </a:rPr>
              <a:t>el</a:t>
            </a:r>
            <a:r>
              <a:rPr lang="en-US" sz="1400" dirty="0">
                <a:solidFill>
                  <a:srgbClr val="272525"/>
                </a:solidFill>
                <a:ea typeface="+mn-lt"/>
                <a:cs typeface="+mn-lt"/>
              </a:rPr>
              <a:t> </a:t>
            </a:r>
            <a:r>
              <a:rPr lang="en-US" sz="1400" dirty="0" err="1">
                <a:solidFill>
                  <a:srgbClr val="272525"/>
                </a:solidFill>
                <a:ea typeface="+mn-lt"/>
                <a:cs typeface="+mn-lt"/>
              </a:rPr>
              <a:t>estado</a:t>
            </a:r>
            <a:r>
              <a:rPr lang="en-US" sz="1400" dirty="0">
                <a:solidFill>
                  <a:srgbClr val="272525"/>
                </a:solidFill>
                <a:ea typeface="+mn-lt"/>
                <a:cs typeface="+mn-lt"/>
              </a:rPr>
              <a:t> </a:t>
            </a:r>
            <a:r>
              <a:rPr lang="en-US" sz="1400" dirty="0" err="1">
                <a:solidFill>
                  <a:srgbClr val="272525"/>
                </a:solidFill>
                <a:ea typeface="+mn-lt"/>
                <a:cs typeface="+mn-lt"/>
              </a:rPr>
              <a:t>completo</a:t>
            </a:r>
            <a:r>
              <a:rPr lang="en-US" sz="1400" dirty="0">
                <a:solidFill>
                  <a:srgbClr val="272525"/>
                </a:solidFill>
                <a:ea typeface="+mn-lt"/>
                <a:cs typeface="+mn-lt"/>
              </a:rPr>
              <a:t> de un </a:t>
            </a:r>
            <a:r>
              <a:rPr lang="en-US" sz="1400" dirty="0" err="1">
                <a:solidFill>
                  <a:srgbClr val="272525"/>
                </a:solidFill>
                <a:ea typeface="+mn-lt"/>
                <a:cs typeface="+mn-lt"/>
              </a:rPr>
              <a:t>experimento</a:t>
            </a:r>
            <a:r>
              <a:rPr lang="en-US" sz="1400" dirty="0">
                <a:solidFill>
                  <a:srgbClr val="272525"/>
                </a:solidFill>
                <a:ea typeface="+mn-lt"/>
                <a:cs typeface="+mn-lt"/>
              </a:rPr>
              <a:t> de Machine Learning (</a:t>
            </a:r>
            <a:r>
              <a:rPr lang="en-US" sz="1400" dirty="0" err="1">
                <a:solidFill>
                  <a:srgbClr val="272525"/>
                </a:solidFill>
                <a:ea typeface="+mn-lt"/>
                <a:cs typeface="+mn-lt"/>
              </a:rPr>
              <a:t>modelo</a:t>
            </a:r>
            <a:r>
              <a:rPr lang="en-US" sz="1400" dirty="0">
                <a:solidFill>
                  <a:srgbClr val="272525"/>
                </a:solidFill>
                <a:ea typeface="+mn-lt"/>
                <a:cs typeface="+mn-lt"/>
              </a:rPr>
              <a:t>, </a:t>
            </a:r>
            <a:r>
              <a:rPr lang="en-US" sz="1400" dirty="0" err="1">
                <a:solidFill>
                  <a:srgbClr val="272525"/>
                </a:solidFill>
                <a:ea typeface="+mn-lt"/>
                <a:cs typeface="+mn-lt"/>
              </a:rPr>
              <a:t>código</a:t>
            </a:r>
            <a:r>
              <a:rPr lang="en-US" sz="1400" dirty="0">
                <a:solidFill>
                  <a:srgbClr val="272525"/>
                </a:solidFill>
                <a:ea typeface="+mn-lt"/>
                <a:cs typeface="+mn-lt"/>
              </a:rPr>
              <a:t> y </a:t>
            </a:r>
            <a:r>
              <a:rPr lang="en-US" sz="1400" i="1" dirty="0">
                <a:solidFill>
                  <a:srgbClr val="272525"/>
                </a:solidFill>
                <a:ea typeface="+mn-lt"/>
                <a:cs typeface="+mn-lt"/>
              </a:rPr>
              <a:t>datasets</a:t>
            </a:r>
            <a:r>
              <a:rPr lang="en-US" sz="1400" dirty="0">
                <a:solidFill>
                  <a:srgbClr val="272525"/>
                </a:solidFill>
                <a:ea typeface="+mn-lt"/>
                <a:cs typeface="+mn-lt"/>
              </a:rPr>
              <a:t>) </a:t>
            </a:r>
            <a:r>
              <a:rPr lang="en-US" sz="1400" dirty="0" err="1">
                <a:solidFill>
                  <a:srgbClr val="272525"/>
                </a:solidFill>
                <a:ea typeface="+mn-lt"/>
                <a:cs typeface="+mn-lt"/>
              </a:rPr>
              <a:t>en</a:t>
            </a:r>
            <a:r>
              <a:rPr lang="en-US" sz="1400" dirty="0">
                <a:solidFill>
                  <a:srgbClr val="272525"/>
                </a:solidFill>
                <a:ea typeface="+mn-lt"/>
                <a:cs typeface="+mn-lt"/>
              </a:rPr>
              <a:t> un solo punto del </a:t>
            </a:r>
            <a:r>
              <a:rPr lang="en-US" sz="1400" dirty="0" err="1">
                <a:solidFill>
                  <a:srgbClr val="272525"/>
                </a:solidFill>
                <a:ea typeface="+mn-lt"/>
                <a:cs typeface="+mn-lt"/>
              </a:rPr>
              <a:t>tiempo</a:t>
            </a:r>
            <a:r>
              <a:rPr lang="en-US" sz="1400" dirty="0">
                <a:solidFill>
                  <a:srgbClr val="272525"/>
                </a:solidFill>
                <a:ea typeface="+mn-lt"/>
                <a:cs typeface="+mn-lt"/>
              </a:rPr>
              <a:t> para </a:t>
            </a:r>
            <a:r>
              <a:rPr lang="en-US" sz="1400" dirty="0" err="1">
                <a:solidFill>
                  <a:srgbClr val="272525"/>
                </a:solidFill>
                <a:ea typeface="+mn-lt"/>
                <a:cs typeface="+mn-lt"/>
              </a:rPr>
              <a:t>garantizar</a:t>
            </a:r>
            <a:r>
              <a:rPr lang="en-US" sz="1400" dirty="0">
                <a:solidFill>
                  <a:srgbClr val="272525"/>
                </a:solidFill>
                <a:ea typeface="+mn-lt"/>
                <a:cs typeface="+mn-lt"/>
              </a:rPr>
              <a:t> la </a:t>
            </a:r>
            <a:r>
              <a:rPr lang="en-US" sz="1400" dirty="0" err="1">
                <a:solidFill>
                  <a:srgbClr val="272525"/>
                </a:solidFill>
                <a:ea typeface="+mn-lt"/>
                <a:cs typeface="+mn-lt"/>
              </a:rPr>
              <a:t>auditoría</a:t>
            </a:r>
            <a:r>
              <a:rPr lang="en-US" sz="1400" dirty="0">
                <a:solidFill>
                  <a:srgbClr val="272525"/>
                </a:solidFill>
                <a:ea typeface="+mn-lt"/>
                <a:cs typeface="+mn-lt"/>
              </a:rPr>
              <a:t> y la </a:t>
            </a:r>
            <a:r>
              <a:rPr lang="en-US" sz="1400" dirty="0" err="1">
                <a:solidFill>
                  <a:srgbClr val="272525"/>
                </a:solidFill>
                <a:ea typeface="+mn-lt"/>
                <a:cs typeface="+mn-lt"/>
              </a:rPr>
              <a:t>reproducibilidad</a:t>
            </a:r>
            <a:r>
              <a:rPr lang="en-US" sz="1400" dirty="0">
                <a:solidFill>
                  <a:srgbClr val="272525"/>
                </a:solidFill>
                <a:ea typeface="+mn-lt"/>
                <a:cs typeface="+mn-lt"/>
              </a:rPr>
              <a:t> de la </a:t>
            </a:r>
            <a:r>
              <a:rPr lang="en-US" sz="1400" dirty="0" err="1">
                <a:solidFill>
                  <a:srgbClr val="272525"/>
                </a:solidFill>
                <a:ea typeface="+mn-lt"/>
                <a:cs typeface="+mn-lt"/>
              </a:rPr>
              <a:t>investigación</a:t>
            </a:r>
            <a:r>
              <a:rPr lang="en-US" sz="1400" dirty="0">
                <a:solidFill>
                  <a:srgbClr val="272525"/>
                </a:solidFill>
                <a:ea typeface="+mn-lt"/>
                <a:cs typeface="+mn-lt"/>
              </a:rPr>
              <a:t>.</a:t>
            </a:r>
            <a:endParaRPr lang="en-US" sz="1400" dirty="0">
              <a:ea typeface="Calibri" panose="020F0502020204030204"/>
              <a:cs typeface="Calibri" panose="020F0502020204030204"/>
            </a:endParaRPr>
          </a:p>
        </p:txBody>
      </p:sp>
      <p:pic>
        <p:nvPicPr>
          <p:cNvPr id="13" name="Image 0" descr="preencoded.png"/>
          <p:cNvPicPr>
            <a:picLocks noChangeAspect="1"/>
          </p:cNvPicPr>
          <p:nvPr/>
        </p:nvPicPr>
        <p:blipFill>
          <a:blip r:embed="rId3"/>
          <a:stretch>
            <a:fillRect/>
          </a:stretch>
        </p:blipFill>
        <p:spPr>
          <a:xfrm>
            <a:off x="7693819" y="1338144"/>
            <a:ext cx="6708934" cy="670893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793790" y="695682"/>
            <a:ext cx="12528590"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Casos de Uso de EBS en Inteligencia Artificial</a:t>
            </a:r>
            <a:endParaRPr lang="en-US" sz="4450" dirty="0"/>
          </a:p>
        </p:txBody>
      </p:sp>
      <p:pic>
        <p:nvPicPr>
          <p:cNvPr id="3" name="Image 0" descr="preencoded.png"/>
          <p:cNvPicPr>
            <a:picLocks noChangeAspect="1"/>
          </p:cNvPicPr>
          <p:nvPr/>
        </p:nvPicPr>
        <p:blipFill>
          <a:blip r:embed="rId3"/>
          <a:stretch>
            <a:fillRect/>
          </a:stretch>
        </p:blipFill>
        <p:spPr>
          <a:xfrm>
            <a:off x="793790" y="1858089"/>
            <a:ext cx="566976" cy="566976"/>
          </a:xfrm>
          <a:prstGeom prst="rect">
            <a:avLst/>
          </a:prstGeom>
        </p:spPr>
      </p:pic>
      <p:sp>
        <p:nvSpPr>
          <p:cNvPr id="4" name="Text 1"/>
          <p:cNvSpPr/>
          <p:nvPr/>
        </p:nvSpPr>
        <p:spPr>
          <a:xfrm>
            <a:off x="793790" y="2708553"/>
            <a:ext cx="4116824"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Discos de Arranque para VMs</a:t>
            </a:r>
            <a:endParaRPr lang="en-US" sz="2200" dirty="0"/>
          </a:p>
        </p:txBody>
      </p:sp>
      <p:sp>
        <p:nvSpPr>
          <p:cNvPr id="5" name="Text 2"/>
          <p:cNvSpPr/>
          <p:nvPr/>
        </p:nvSpPr>
        <p:spPr>
          <a:xfrm>
            <a:off x="793790" y="3198971"/>
            <a:ext cx="6379607"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Cada instancia EC2 usada para desarrollo, entrenamiento o inferencia necesita un volumen EBS como disco de sistema operativo. Un volumen gp3 es ideal.</a:t>
            </a:r>
            <a:endParaRPr lang="en-US" sz="1750" dirty="0"/>
          </a:p>
        </p:txBody>
      </p:sp>
      <p:pic>
        <p:nvPicPr>
          <p:cNvPr id="6" name="Image 1" descr="preencoded.png"/>
          <p:cNvPicPr>
            <a:picLocks noChangeAspect="1"/>
          </p:cNvPicPr>
          <p:nvPr/>
        </p:nvPicPr>
        <p:blipFill>
          <a:blip r:embed="rId4"/>
          <a:stretch>
            <a:fillRect/>
          </a:stretch>
        </p:blipFill>
        <p:spPr>
          <a:xfrm>
            <a:off x="7456884" y="1858089"/>
            <a:ext cx="566976" cy="566976"/>
          </a:xfrm>
          <a:prstGeom prst="rect">
            <a:avLst/>
          </a:prstGeom>
        </p:spPr>
      </p:pic>
      <p:sp>
        <p:nvSpPr>
          <p:cNvPr id="7" name="Text 3"/>
          <p:cNvSpPr/>
          <p:nvPr/>
        </p:nvSpPr>
        <p:spPr>
          <a:xfrm>
            <a:off x="7456884" y="2708553"/>
            <a:ext cx="5222081"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Almacenamiento para Bases de Datos</a:t>
            </a:r>
            <a:endParaRPr lang="en-US" sz="2200" dirty="0"/>
          </a:p>
        </p:txBody>
      </p:sp>
      <p:sp>
        <p:nvSpPr>
          <p:cNvPr id="8" name="Text 4"/>
          <p:cNvSpPr/>
          <p:nvPr/>
        </p:nvSpPr>
        <p:spPr>
          <a:xfrm>
            <a:off x="7456884" y="3198971"/>
            <a:ext cx="6379726"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Si ejecutas una base de datos relacional (ej. PostgreSQL para metadatos de experimentos) directamente en una EC2, usarás EBS. Un volumen io2 puede ser necesario para bases de datos de producción con alta carga.</a:t>
            </a:r>
            <a:endParaRPr lang="en-US" sz="1750" dirty="0"/>
          </a:p>
        </p:txBody>
      </p:sp>
      <p:pic>
        <p:nvPicPr>
          <p:cNvPr id="9" name="Image 2" descr="preencoded.png"/>
          <p:cNvPicPr>
            <a:picLocks noChangeAspect="1"/>
          </p:cNvPicPr>
          <p:nvPr/>
        </p:nvPicPr>
        <p:blipFill>
          <a:blip r:embed="rId5"/>
          <a:stretch>
            <a:fillRect/>
          </a:stretch>
        </p:blipFill>
        <p:spPr>
          <a:xfrm>
            <a:off x="793790" y="5104209"/>
            <a:ext cx="566976" cy="566976"/>
          </a:xfrm>
          <a:prstGeom prst="rect">
            <a:avLst/>
          </a:prstGeom>
        </p:spPr>
      </p:pic>
      <p:sp>
        <p:nvSpPr>
          <p:cNvPr id="10" name="Text 5"/>
          <p:cNvSpPr/>
          <p:nvPr/>
        </p:nvSpPr>
        <p:spPr>
          <a:xfrm>
            <a:off x="793790" y="5954673"/>
            <a:ext cx="3988118"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Espacio de Trabajo Temporal</a:t>
            </a:r>
            <a:endParaRPr lang="en-US" sz="2200" dirty="0"/>
          </a:p>
        </p:txBody>
      </p:sp>
      <p:sp>
        <p:nvSpPr>
          <p:cNvPr id="11" name="Text 6"/>
          <p:cNvSpPr/>
          <p:nvPr/>
        </p:nvSpPr>
        <p:spPr>
          <a:xfrm>
            <a:off x="793790" y="6445091"/>
            <a:ext cx="6379607"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Para tareas de pre-procesamiento de datos en una VM que requieren lecturas/escrituras aleatorias de alta velocidad y un sistema de ficheros.</a:t>
            </a:r>
            <a:endParaRPr lang="en-US" sz="1750" dirty="0"/>
          </a:p>
        </p:txBody>
      </p:sp>
      <p:pic>
        <p:nvPicPr>
          <p:cNvPr id="12" name="Image 3" descr="preencoded.png"/>
          <p:cNvPicPr>
            <a:picLocks noChangeAspect="1"/>
          </p:cNvPicPr>
          <p:nvPr/>
        </p:nvPicPr>
        <p:blipFill>
          <a:blip r:embed="rId6"/>
          <a:stretch>
            <a:fillRect/>
          </a:stretch>
        </p:blipFill>
        <p:spPr>
          <a:xfrm>
            <a:off x="7456884" y="5104209"/>
            <a:ext cx="566976" cy="566976"/>
          </a:xfrm>
          <a:prstGeom prst="rect">
            <a:avLst/>
          </a:prstGeom>
        </p:spPr>
      </p:pic>
      <p:sp>
        <p:nvSpPr>
          <p:cNvPr id="13" name="Text 7"/>
          <p:cNvSpPr/>
          <p:nvPr/>
        </p:nvSpPr>
        <p:spPr>
          <a:xfrm>
            <a:off x="7456884" y="595467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Software Específico</a:t>
            </a:r>
            <a:endParaRPr lang="en-US" sz="2200" dirty="0"/>
          </a:p>
        </p:txBody>
      </p:sp>
      <p:sp>
        <p:nvSpPr>
          <p:cNvPr id="14" name="Text 8"/>
          <p:cNvSpPr/>
          <p:nvPr/>
        </p:nvSpPr>
        <p:spPr>
          <a:xfrm>
            <a:off x="7456884" y="6445091"/>
            <a:ext cx="6379726"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Algunas aplicaciones científicas o de IA están diseñadas para leer/escribir en un sistema de ficheros POSIX, haciendo que EBS sea la opción necesaria sobre S3.</a:t>
            </a:r>
            <a:endParaRPr lang="en-US" sz="17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784384" y="618173"/>
            <a:ext cx="12206049" cy="700326"/>
          </a:xfrm>
          <a:prstGeom prst="rect">
            <a:avLst/>
          </a:prstGeom>
          <a:noFill/>
          <a:ln/>
        </p:spPr>
        <p:txBody>
          <a:bodyPr wrap="none" lIns="0" tIns="0" rIns="0" bIns="0" rtlCol="0" anchor="t"/>
          <a:lstStyle/>
          <a:p>
            <a:pPr marL="0" indent="0" algn="l">
              <a:lnSpc>
                <a:spcPts val="5500"/>
              </a:lnSpc>
              <a:buNone/>
            </a:pPr>
            <a:r>
              <a:rPr lang="en-US" sz="4400" b="1" dirty="0">
                <a:solidFill>
                  <a:srgbClr val="000000"/>
                </a:solidFill>
                <a:latin typeface="Inter Bold" pitchFamily="34" charset="0"/>
                <a:ea typeface="Inter Bold" pitchFamily="34" charset="-122"/>
                <a:cs typeface="Inter Bold" pitchFamily="34" charset="-120"/>
              </a:rPr>
              <a:t>Gamificación - Elige la Arquitectura Correcta</a:t>
            </a:r>
            <a:endParaRPr lang="en-US" sz="4400" dirty="0"/>
          </a:p>
        </p:txBody>
      </p:sp>
      <p:sp>
        <p:nvSpPr>
          <p:cNvPr id="3" name="Text 1"/>
          <p:cNvSpPr/>
          <p:nvPr/>
        </p:nvSpPr>
        <p:spPr>
          <a:xfrm>
            <a:off x="784384" y="1766649"/>
            <a:ext cx="13061633" cy="716994"/>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Eres el arquitecto de una startup de IA que procesa imágenes satelitales para detectar deforestación. Tu sistema tiene tres componentes de datos clave:</a:t>
            </a:r>
            <a:endParaRPr lang="en-US" sz="1750" dirty="0"/>
          </a:p>
        </p:txBody>
      </p:sp>
      <p:sp>
        <p:nvSpPr>
          <p:cNvPr id="4" name="Shape 2"/>
          <p:cNvSpPr/>
          <p:nvPr/>
        </p:nvSpPr>
        <p:spPr>
          <a:xfrm>
            <a:off x="784384" y="2735699"/>
            <a:ext cx="4204454" cy="3494842"/>
          </a:xfrm>
          <a:prstGeom prst="roundRect">
            <a:avLst>
              <a:gd name="adj" fmla="val 2694"/>
            </a:avLst>
          </a:prstGeom>
          <a:solidFill>
            <a:srgbClr val="FFFFFF"/>
          </a:solidFill>
          <a:ln w="30480">
            <a:solidFill>
              <a:srgbClr val="C0C1D7"/>
            </a:solidFill>
            <a:prstDash val="solid"/>
          </a:ln>
        </p:spPr>
      </p:sp>
      <p:sp>
        <p:nvSpPr>
          <p:cNvPr id="5" name="Shape 3"/>
          <p:cNvSpPr/>
          <p:nvPr/>
        </p:nvSpPr>
        <p:spPr>
          <a:xfrm>
            <a:off x="784384" y="2735699"/>
            <a:ext cx="60960" cy="3494842"/>
          </a:xfrm>
          <a:prstGeom prst="roundRect">
            <a:avLst>
              <a:gd name="adj" fmla="val 154421"/>
            </a:avLst>
          </a:prstGeom>
          <a:solidFill>
            <a:srgbClr val="4950BC"/>
          </a:solidFill>
          <a:ln/>
        </p:spPr>
      </p:sp>
      <p:sp>
        <p:nvSpPr>
          <p:cNvPr id="6" name="Text 4"/>
          <p:cNvSpPr/>
          <p:nvPr/>
        </p:nvSpPr>
        <p:spPr>
          <a:xfrm>
            <a:off x="1099899" y="2990255"/>
            <a:ext cx="2801541" cy="350163"/>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1. Ingesta de Datos</a:t>
            </a:r>
            <a:endParaRPr lang="en-US" sz="2200" dirty="0"/>
          </a:p>
        </p:txBody>
      </p:sp>
      <p:sp>
        <p:nvSpPr>
          <p:cNvPr id="7" name="Text 5"/>
          <p:cNvSpPr/>
          <p:nvPr/>
        </p:nvSpPr>
        <p:spPr>
          <a:xfrm>
            <a:off x="1099899" y="3474839"/>
            <a:ext cx="3634383" cy="2150983"/>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Recibes 10TB de imágenes satelitales (.tiff) al mes desde varias fuentes globales. Deben almacenarse de forma duradera y barata para su posterior procesamiento.</a:t>
            </a:r>
            <a:endParaRPr lang="en-US" sz="1750" dirty="0"/>
          </a:p>
        </p:txBody>
      </p:sp>
      <p:sp>
        <p:nvSpPr>
          <p:cNvPr id="8" name="Shape 6"/>
          <p:cNvSpPr/>
          <p:nvPr/>
        </p:nvSpPr>
        <p:spPr>
          <a:xfrm>
            <a:off x="5212913" y="2735699"/>
            <a:ext cx="4204454" cy="3494842"/>
          </a:xfrm>
          <a:prstGeom prst="roundRect">
            <a:avLst>
              <a:gd name="adj" fmla="val 2694"/>
            </a:avLst>
          </a:prstGeom>
          <a:solidFill>
            <a:srgbClr val="FFFFFF"/>
          </a:solidFill>
          <a:ln w="30480">
            <a:solidFill>
              <a:srgbClr val="C0C1D7"/>
            </a:solidFill>
            <a:prstDash val="solid"/>
          </a:ln>
        </p:spPr>
      </p:sp>
      <p:sp>
        <p:nvSpPr>
          <p:cNvPr id="9" name="Shape 7"/>
          <p:cNvSpPr/>
          <p:nvPr/>
        </p:nvSpPr>
        <p:spPr>
          <a:xfrm>
            <a:off x="5212913" y="2735699"/>
            <a:ext cx="60960" cy="3494842"/>
          </a:xfrm>
          <a:prstGeom prst="roundRect">
            <a:avLst>
              <a:gd name="adj" fmla="val 154421"/>
            </a:avLst>
          </a:prstGeom>
          <a:solidFill>
            <a:srgbClr val="4950BC"/>
          </a:solidFill>
          <a:ln/>
        </p:spPr>
      </p:sp>
      <p:sp>
        <p:nvSpPr>
          <p:cNvPr id="10" name="Text 8"/>
          <p:cNvSpPr/>
          <p:nvPr/>
        </p:nvSpPr>
        <p:spPr>
          <a:xfrm>
            <a:off x="5528429" y="2990255"/>
            <a:ext cx="3634383" cy="700326"/>
          </a:xfrm>
          <a:prstGeom prst="rect">
            <a:avLst/>
          </a:prstGeom>
          <a:noFill/>
          <a:ln/>
        </p:spPr>
        <p:txBody>
          <a:bodyPr wrap="squar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2. Base de Datos de Metadatos</a:t>
            </a:r>
            <a:endParaRPr lang="en-US" sz="2200" dirty="0"/>
          </a:p>
        </p:txBody>
      </p:sp>
      <p:sp>
        <p:nvSpPr>
          <p:cNvPr id="11" name="Text 9"/>
          <p:cNvSpPr/>
          <p:nvPr/>
        </p:nvSpPr>
        <p:spPr>
          <a:xfrm>
            <a:off x="5528429" y="3825002"/>
            <a:ext cx="3634383" cy="2150983"/>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Una base de datos PostgreSQL que corre en una instancia EC2. Almacena la geolocalización, fecha y estado de procesamiento de cada imagen. Requiere un acceso muy rápido y consistente.</a:t>
            </a:r>
            <a:endParaRPr lang="en-US" sz="1750" dirty="0"/>
          </a:p>
        </p:txBody>
      </p:sp>
      <p:sp>
        <p:nvSpPr>
          <p:cNvPr id="12" name="Shape 10"/>
          <p:cNvSpPr/>
          <p:nvPr/>
        </p:nvSpPr>
        <p:spPr>
          <a:xfrm>
            <a:off x="9641443" y="2735699"/>
            <a:ext cx="4204454" cy="3494842"/>
          </a:xfrm>
          <a:prstGeom prst="roundRect">
            <a:avLst>
              <a:gd name="adj" fmla="val 2694"/>
            </a:avLst>
          </a:prstGeom>
          <a:solidFill>
            <a:srgbClr val="FFFFFF"/>
          </a:solidFill>
          <a:ln w="30480">
            <a:solidFill>
              <a:srgbClr val="C0C1D7"/>
            </a:solidFill>
            <a:prstDash val="solid"/>
          </a:ln>
        </p:spPr>
      </p:sp>
      <p:sp>
        <p:nvSpPr>
          <p:cNvPr id="13" name="Shape 11"/>
          <p:cNvSpPr/>
          <p:nvPr/>
        </p:nvSpPr>
        <p:spPr>
          <a:xfrm>
            <a:off x="9641443" y="2735699"/>
            <a:ext cx="60960" cy="3494842"/>
          </a:xfrm>
          <a:prstGeom prst="roundRect">
            <a:avLst>
              <a:gd name="adj" fmla="val 154421"/>
            </a:avLst>
          </a:prstGeom>
          <a:solidFill>
            <a:srgbClr val="4950BC"/>
          </a:solidFill>
          <a:ln/>
        </p:spPr>
      </p:sp>
      <p:sp>
        <p:nvSpPr>
          <p:cNvPr id="14" name="Text 12"/>
          <p:cNvSpPr/>
          <p:nvPr/>
        </p:nvSpPr>
        <p:spPr>
          <a:xfrm>
            <a:off x="9956959" y="2990255"/>
            <a:ext cx="3276838" cy="350163"/>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3. Archivo a Largo Plazo</a:t>
            </a:r>
            <a:endParaRPr lang="en-US" sz="2200" dirty="0"/>
          </a:p>
        </p:txBody>
      </p:sp>
      <p:sp>
        <p:nvSpPr>
          <p:cNvPr id="15" name="Text 13"/>
          <p:cNvSpPr/>
          <p:nvPr/>
        </p:nvSpPr>
        <p:spPr>
          <a:xfrm>
            <a:off x="9956959" y="3474839"/>
            <a:ext cx="3634383" cy="1792486"/>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Las imágenes procesadas y sus resultados deben guardarse durante 7 años por motivos regulatorios, con un acceso muy infrecuente.</a:t>
            </a:r>
            <a:endParaRPr lang="en-US" sz="1750" dirty="0"/>
          </a:p>
        </p:txBody>
      </p:sp>
      <p:sp>
        <p:nvSpPr>
          <p:cNvPr id="16" name="Text 14"/>
          <p:cNvSpPr/>
          <p:nvPr/>
        </p:nvSpPr>
        <p:spPr>
          <a:xfrm>
            <a:off x="784384" y="6566654"/>
            <a:ext cx="3672007" cy="350163"/>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Pregunta para Mentimeter:</a:t>
            </a:r>
            <a:endParaRPr lang="en-US" sz="2200" dirty="0"/>
          </a:p>
        </p:txBody>
      </p:sp>
      <p:sp>
        <p:nvSpPr>
          <p:cNvPr id="17" name="Text 15"/>
          <p:cNvSpPr/>
          <p:nvPr/>
        </p:nvSpPr>
        <p:spPr>
          <a:xfrm>
            <a:off x="784384" y="7252930"/>
            <a:ext cx="13061633" cy="358497"/>
          </a:xfrm>
          <a:prstGeom prst="rect">
            <a:avLst/>
          </a:prstGeom>
          <a:noFill/>
          <a:ln/>
        </p:spPr>
        <p:txBody>
          <a:bodyPr wrap="non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Para cada componente (1, 2 y 3), ¿qué servicio y tipo/clase de almacenamiento de AWS elegirías y por qué?</a:t>
            </a:r>
            <a:endParaRPr lang="en-US" sz="17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793790" y="994172"/>
            <a:ext cx="9264134"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Solución al Escenario y Discusión</a:t>
            </a:r>
            <a:endParaRPr lang="en-US" sz="4450" dirty="0"/>
          </a:p>
        </p:txBody>
      </p:sp>
      <p:sp>
        <p:nvSpPr>
          <p:cNvPr id="3" name="Shape 1"/>
          <p:cNvSpPr/>
          <p:nvPr/>
        </p:nvSpPr>
        <p:spPr>
          <a:xfrm>
            <a:off x="793790" y="2156579"/>
            <a:ext cx="4196358" cy="5078730"/>
          </a:xfrm>
          <a:prstGeom prst="roundRect">
            <a:avLst>
              <a:gd name="adj" fmla="val 2270"/>
            </a:avLst>
          </a:prstGeom>
          <a:solidFill>
            <a:srgbClr val="DADBF1"/>
          </a:solidFill>
          <a:ln w="7620">
            <a:solidFill>
              <a:srgbClr val="C0C1D7"/>
            </a:solidFill>
            <a:prstDash val="solid"/>
          </a:ln>
        </p:spPr>
      </p:sp>
      <p:sp>
        <p:nvSpPr>
          <p:cNvPr id="4" name="Text 2"/>
          <p:cNvSpPr/>
          <p:nvPr/>
        </p:nvSpPr>
        <p:spPr>
          <a:xfrm>
            <a:off x="1028224" y="2391013"/>
            <a:ext cx="3727490" cy="708660"/>
          </a:xfrm>
          <a:prstGeom prst="rect">
            <a:avLst/>
          </a:prstGeom>
          <a:noFill/>
          <a:ln/>
        </p:spPr>
        <p:txBody>
          <a:bodyPr wrap="squar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1. Ingesta de Datos (Imágenes Satelitales)</a:t>
            </a:r>
            <a:endParaRPr lang="en-US" sz="2200" dirty="0"/>
          </a:p>
        </p:txBody>
      </p:sp>
      <p:sp>
        <p:nvSpPr>
          <p:cNvPr id="5" name="Text 3"/>
          <p:cNvSpPr/>
          <p:nvPr/>
        </p:nvSpPr>
        <p:spPr>
          <a:xfrm>
            <a:off x="1028224" y="3235762"/>
            <a:ext cx="3727490" cy="1451610"/>
          </a:xfrm>
          <a:prstGeom prst="rect">
            <a:avLst/>
          </a:prstGeom>
          <a:noFill/>
          <a:ln/>
        </p:spPr>
        <p:txBody>
          <a:bodyPr wrap="squar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Servicio:</a:t>
            </a:r>
            <a:r>
              <a:rPr lang="en-US" sz="1750" dirty="0">
                <a:solidFill>
                  <a:srgbClr val="272525"/>
                </a:solidFill>
                <a:latin typeface="Inter" pitchFamily="34" charset="0"/>
                <a:ea typeface="Inter" pitchFamily="34" charset="-122"/>
                <a:cs typeface="Inter" pitchFamily="34" charset="-120"/>
              </a:rPr>
              <a:t> </a:t>
            </a:r>
            <a:r>
              <a:rPr lang="en-US" sz="1750" dirty="0">
                <a:solidFill>
                  <a:srgbClr val="4950BC"/>
                </a:solidFill>
                <a:latin typeface="Inter" pitchFamily="34" charset="0"/>
                <a:ea typeface="Inter" pitchFamily="34" charset="-122"/>
                <a:cs typeface="Inter" pitchFamily="34" charset="-120"/>
              </a:rPr>
              <a:t>Amazon S3</a:t>
            </a:r>
            <a:r>
              <a:rPr lang="en-US" sz="1750" dirty="0">
                <a:solidFill>
                  <a:srgbClr val="272525"/>
                </a:solidFill>
                <a:latin typeface="Inter" pitchFamily="34" charset="0"/>
                <a:ea typeface="Inter" pitchFamily="34" charset="-122"/>
                <a:cs typeface="Inter" pitchFamily="34" charset="-120"/>
              </a:rPr>
              <a:t>. Ideal para datos no estructurados, escalabilidad masiva y durabilidad.</a:t>
            </a:r>
            <a:endParaRPr lang="en-US" sz="1750" dirty="0"/>
          </a:p>
        </p:txBody>
      </p:sp>
      <p:sp>
        <p:nvSpPr>
          <p:cNvPr id="6" name="Text 4"/>
          <p:cNvSpPr/>
          <p:nvPr/>
        </p:nvSpPr>
        <p:spPr>
          <a:xfrm>
            <a:off x="1028224" y="4823460"/>
            <a:ext cx="3727490" cy="2177415"/>
          </a:xfrm>
          <a:prstGeom prst="rect">
            <a:avLst/>
          </a:prstGeom>
          <a:noFill/>
          <a:ln/>
        </p:spPr>
        <p:txBody>
          <a:bodyPr wrap="squar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Clase:</a:t>
            </a:r>
            <a:r>
              <a:rPr lang="en-US" sz="1750" dirty="0">
                <a:solidFill>
                  <a:srgbClr val="272525"/>
                </a:solidFill>
                <a:latin typeface="Inter" pitchFamily="34" charset="0"/>
                <a:ea typeface="Inter" pitchFamily="34" charset="-122"/>
                <a:cs typeface="Inter" pitchFamily="34" charset="-120"/>
              </a:rPr>
              <a:t> </a:t>
            </a:r>
            <a:r>
              <a:rPr lang="en-US" sz="1750" dirty="0">
                <a:solidFill>
                  <a:srgbClr val="4950BC"/>
                </a:solidFill>
                <a:latin typeface="Inter" pitchFamily="34" charset="0"/>
                <a:ea typeface="Inter" pitchFamily="34" charset="-122"/>
                <a:cs typeface="Inter" pitchFamily="34" charset="-120"/>
              </a:rPr>
              <a:t>S3 Intelligent-Tiering</a:t>
            </a:r>
            <a:r>
              <a:rPr lang="en-US" sz="1750" dirty="0">
                <a:solidFill>
                  <a:srgbClr val="272525"/>
                </a:solidFill>
                <a:latin typeface="Inter" pitchFamily="34" charset="0"/>
                <a:ea typeface="Inter" pitchFamily="34" charset="-122"/>
                <a:cs typeface="Inter" pitchFamily="34" charset="-120"/>
              </a:rPr>
              <a:t> para empezar, ya que optimizará costes automáticamente. </a:t>
            </a:r>
            <a:r>
              <a:rPr lang="en-US" sz="1750" b="1" dirty="0">
                <a:solidFill>
                  <a:srgbClr val="272525"/>
                </a:solidFill>
                <a:latin typeface="Inter" pitchFamily="34" charset="0"/>
                <a:ea typeface="Inter" pitchFamily="34" charset="-122"/>
                <a:cs typeface="Inter" pitchFamily="34" charset="-120"/>
              </a:rPr>
              <a:t>S3 Transfer Acceleration</a:t>
            </a:r>
            <a:r>
              <a:rPr lang="en-US" sz="1750" dirty="0">
                <a:solidFill>
                  <a:srgbClr val="272525"/>
                </a:solidFill>
                <a:latin typeface="Inter" pitchFamily="34" charset="0"/>
                <a:ea typeface="Inter" pitchFamily="34" charset="-122"/>
                <a:cs typeface="Inter" pitchFamily="34" charset="-120"/>
              </a:rPr>
              <a:t> podría usarse para acelerar la subida desde fuentes globales.</a:t>
            </a:r>
            <a:endParaRPr lang="en-US" sz="1750" dirty="0"/>
          </a:p>
        </p:txBody>
      </p:sp>
      <p:sp>
        <p:nvSpPr>
          <p:cNvPr id="7" name="Shape 5"/>
          <p:cNvSpPr/>
          <p:nvPr/>
        </p:nvSpPr>
        <p:spPr>
          <a:xfrm>
            <a:off x="5216962" y="2156579"/>
            <a:ext cx="4196358" cy="5078730"/>
          </a:xfrm>
          <a:prstGeom prst="roundRect">
            <a:avLst>
              <a:gd name="adj" fmla="val 2270"/>
            </a:avLst>
          </a:prstGeom>
          <a:solidFill>
            <a:srgbClr val="DADBF1"/>
          </a:solidFill>
          <a:ln w="7620">
            <a:solidFill>
              <a:srgbClr val="C0C1D7"/>
            </a:solidFill>
            <a:prstDash val="solid"/>
          </a:ln>
        </p:spPr>
      </p:sp>
      <p:sp>
        <p:nvSpPr>
          <p:cNvPr id="8" name="Text 6"/>
          <p:cNvSpPr/>
          <p:nvPr/>
        </p:nvSpPr>
        <p:spPr>
          <a:xfrm>
            <a:off x="5451396" y="2391013"/>
            <a:ext cx="3727490" cy="708660"/>
          </a:xfrm>
          <a:prstGeom prst="rect">
            <a:avLst/>
          </a:prstGeom>
          <a:noFill/>
          <a:ln/>
        </p:spPr>
        <p:txBody>
          <a:bodyPr wrap="squar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2. Base de Datos de Metadatos</a:t>
            </a:r>
            <a:endParaRPr lang="en-US" sz="2200" dirty="0"/>
          </a:p>
        </p:txBody>
      </p:sp>
      <p:sp>
        <p:nvSpPr>
          <p:cNvPr id="9" name="Text 7"/>
          <p:cNvSpPr/>
          <p:nvPr/>
        </p:nvSpPr>
        <p:spPr>
          <a:xfrm>
            <a:off x="5451396" y="3235762"/>
            <a:ext cx="3727490" cy="1451610"/>
          </a:xfrm>
          <a:prstGeom prst="rect">
            <a:avLst/>
          </a:prstGeom>
          <a:noFill/>
          <a:ln/>
        </p:spPr>
        <p:txBody>
          <a:bodyPr wrap="squar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Servicio:</a:t>
            </a:r>
            <a:r>
              <a:rPr lang="en-US" sz="1750" dirty="0">
                <a:solidFill>
                  <a:srgbClr val="272525"/>
                </a:solidFill>
                <a:latin typeface="Inter" pitchFamily="34" charset="0"/>
                <a:ea typeface="Inter" pitchFamily="34" charset="-122"/>
                <a:cs typeface="Inter" pitchFamily="34" charset="-120"/>
              </a:rPr>
              <a:t> </a:t>
            </a:r>
            <a:r>
              <a:rPr lang="en-US" sz="1750" dirty="0">
                <a:solidFill>
                  <a:srgbClr val="4950BC"/>
                </a:solidFill>
                <a:latin typeface="Inter" pitchFamily="34" charset="0"/>
                <a:ea typeface="Inter" pitchFamily="34" charset="-122"/>
                <a:cs typeface="Inter" pitchFamily="34" charset="-120"/>
              </a:rPr>
              <a:t>Amazon EBS</a:t>
            </a:r>
            <a:r>
              <a:rPr lang="en-US" sz="1750" dirty="0">
                <a:solidFill>
                  <a:srgbClr val="272525"/>
                </a:solidFill>
                <a:latin typeface="Inter" pitchFamily="34" charset="0"/>
                <a:ea typeface="Inter" pitchFamily="34" charset="-122"/>
                <a:cs typeface="Inter" pitchFamily="34" charset="-120"/>
              </a:rPr>
              <a:t> adjunto a la instancia EC2. Las BBDD relacionales necesitan un sistema de ficheros y baja latencia.</a:t>
            </a:r>
            <a:endParaRPr lang="en-US" sz="1750" dirty="0"/>
          </a:p>
        </p:txBody>
      </p:sp>
      <p:sp>
        <p:nvSpPr>
          <p:cNvPr id="10" name="Text 8"/>
          <p:cNvSpPr/>
          <p:nvPr/>
        </p:nvSpPr>
        <p:spPr>
          <a:xfrm>
            <a:off x="5451396" y="4823460"/>
            <a:ext cx="3727490" cy="1814513"/>
          </a:xfrm>
          <a:prstGeom prst="rect">
            <a:avLst/>
          </a:prstGeom>
          <a:noFill/>
          <a:ln/>
        </p:spPr>
        <p:txBody>
          <a:bodyPr wrap="squar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Tipo:</a:t>
            </a:r>
            <a:r>
              <a:rPr lang="en-US" sz="1750" dirty="0">
                <a:solidFill>
                  <a:srgbClr val="272525"/>
                </a:solidFill>
                <a:latin typeface="Inter" pitchFamily="34" charset="0"/>
                <a:ea typeface="Inter" pitchFamily="34" charset="-122"/>
                <a:cs typeface="Inter" pitchFamily="34" charset="-120"/>
              </a:rPr>
              <a:t> </a:t>
            </a:r>
            <a:r>
              <a:rPr lang="en-US" sz="1750" dirty="0">
                <a:solidFill>
                  <a:srgbClr val="4950BC"/>
                </a:solidFill>
                <a:latin typeface="Inter" pitchFamily="34" charset="0"/>
                <a:ea typeface="Inter" pitchFamily="34" charset="-122"/>
                <a:cs typeface="Inter" pitchFamily="34" charset="-120"/>
              </a:rPr>
              <a:t>EBS gp3</a:t>
            </a:r>
            <a:r>
              <a:rPr lang="en-US" sz="1750" dirty="0">
                <a:solidFill>
                  <a:srgbClr val="272525"/>
                </a:solidFill>
                <a:latin typeface="Inter" pitchFamily="34" charset="0"/>
                <a:ea typeface="Inter" pitchFamily="34" charset="-122"/>
                <a:cs typeface="Inter" pitchFamily="34" charset="-120"/>
              </a:rPr>
              <a:t> si la carga es moderada. </a:t>
            </a:r>
            <a:r>
              <a:rPr lang="en-US" sz="1750" b="1" dirty="0">
                <a:solidFill>
                  <a:srgbClr val="272525"/>
                </a:solidFill>
                <a:latin typeface="Inter" pitchFamily="34" charset="0"/>
                <a:ea typeface="Inter" pitchFamily="34" charset="-122"/>
                <a:cs typeface="Inter" pitchFamily="34" charset="-120"/>
              </a:rPr>
              <a:t>EBS io2</a:t>
            </a:r>
            <a:r>
              <a:rPr lang="en-US" sz="1750" dirty="0">
                <a:solidFill>
                  <a:srgbClr val="272525"/>
                </a:solidFill>
                <a:latin typeface="Inter" pitchFamily="34" charset="0"/>
                <a:ea typeface="Inter" pitchFamily="34" charset="-122"/>
                <a:cs typeface="Inter" pitchFamily="34" charset="-120"/>
              </a:rPr>
              <a:t> si la consistencia y el alto número de transacciones por segundo es crítico.</a:t>
            </a:r>
            <a:endParaRPr lang="en-US" sz="1750" dirty="0"/>
          </a:p>
        </p:txBody>
      </p:sp>
      <p:sp>
        <p:nvSpPr>
          <p:cNvPr id="11" name="Shape 9"/>
          <p:cNvSpPr/>
          <p:nvPr/>
        </p:nvSpPr>
        <p:spPr>
          <a:xfrm>
            <a:off x="9640133" y="2156579"/>
            <a:ext cx="4196358" cy="5078730"/>
          </a:xfrm>
          <a:prstGeom prst="roundRect">
            <a:avLst>
              <a:gd name="adj" fmla="val 2270"/>
            </a:avLst>
          </a:prstGeom>
          <a:solidFill>
            <a:srgbClr val="DADBF1"/>
          </a:solidFill>
          <a:ln w="7620">
            <a:solidFill>
              <a:srgbClr val="C0C1D7"/>
            </a:solidFill>
            <a:prstDash val="solid"/>
          </a:ln>
        </p:spPr>
      </p:sp>
      <p:sp>
        <p:nvSpPr>
          <p:cNvPr id="12" name="Text 10"/>
          <p:cNvSpPr/>
          <p:nvPr/>
        </p:nvSpPr>
        <p:spPr>
          <a:xfrm>
            <a:off x="9874568" y="2391013"/>
            <a:ext cx="3315772"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3. Archivo a Largo Plazo</a:t>
            </a:r>
            <a:endParaRPr lang="en-US" sz="2200" dirty="0"/>
          </a:p>
        </p:txBody>
      </p:sp>
      <p:sp>
        <p:nvSpPr>
          <p:cNvPr id="13" name="Text 11"/>
          <p:cNvSpPr/>
          <p:nvPr/>
        </p:nvSpPr>
        <p:spPr>
          <a:xfrm>
            <a:off x="9874568" y="2881432"/>
            <a:ext cx="3727490"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Servicio:</a:t>
            </a:r>
            <a:r>
              <a:rPr lang="en-US" sz="1750" dirty="0">
                <a:solidFill>
                  <a:srgbClr val="272525"/>
                </a:solidFill>
                <a:latin typeface="Inter" pitchFamily="34" charset="0"/>
                <a:ea typeface="Inter" pitchFamily="34" charset="-122"/>
                <a:cs typeface="Inter" pitchFamily="34" charset="-120"/>
              </a:rPr>
              <a:t> </a:t>
            </a:r>
            <a:r>
              <a:rPr lang="en-US" sz="1750" dirty="0">
                <a:solidFill>
                  <a:srgbClr val="4950BC"/>
                </a:solidFill>
                <a:latin typeface="Inter" pitchFamily="34" charset="0"/>
                <a:ea typeface="Inter" pitchFamily="34" charset="-122"/>
                <a:cs typeface="Inter" pitchFamily="34" charset="-120"/>
              </a:rPr>
              <a:t>Amazon S3</a:t>
            </a:r>
            <a:r>
              <a:rPr lang="en-US" sz="1750" dirty="0">
                <a:solidFill>
                  <a:srgbClr val="272525"/>
                </a:solidFill>
                <a:latin typeface="Inter" pitchFamily="34" charset="0"/>
                <a:ea typeface="Inter" pitchFamily="34" charset="-122"/>
                <a:cs typeface="Inter" pitchFamily="34" charset="-120"/>
              </a:rPr>
              <a:t>.</a:t>
            </a:r>
            <a:endParaRPr lang="en-US" sz="1750" dirty="0"/>
          </a:p>
        </p:txBody>
      </p:sp>
      <p:sp>
        <p:nvSpPr>
          <p:cNvPr id="14" name="Text 12"/>
          <p:cNvSpPr/>
          <p:nvPr/>
        </p:nvSpPr>
        <p:spPr>
          <a:xfrm>
            <a:off x="9874568" y="3380423"/>
            <a:ext cx="3727490" cy="1814513"/>
          </a:xfrm>
          <a:prstGeom prst="rect">
            <a:avLst/>
          </a:prstGeom>
          <a:noFill/>
          <a:ln/>
        </p:spPr>
        <p:txBody>
          <a:bodyPr wrap="squar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Clase:</a:t>
            </a:r>
            <a:r>
              <a:rPr lang="en-US" sz="1750" dirty="0">
                <a:solidFill>
                  <a:srgbClr val="272525"/>
                </a:solidFill>
                <a:latin typeface="Inter" pitchFamily="34" charset="0"/>
                <a:ea typeface="Inter" pitchFamily="34" charset="-122"/>
                <a:cs typeface="Inter" pitchFamily="34" charset="-120"/>
              </a:rPr>
              <a:t> Una política de ciclo de vida que mueva los datos a </a:t>
            </a:r>
            <a:r>
              <a:rPr lang="en-US" sz="1750" dirty="0">
                <a:solidFill>
                  <a:srgbClr val="4950BC"/>
                </a:solidFill>
                <a:latin typeface="Inter" pitchFamily="34" charset="0"/>
                <a:ea typeface="Inter" pitchFamily="34" charset="-122"/>
                <a:cs typeface="Inter" pitchFamily="34" charset="-120"/>
              </a:rPr>
              <a:t>S3 Glacier Deep Archive</a:t>
            </a:r>
            <a:r>
              <a:rPr lang="en-US" sz="1750" dirty="0">
                <a:solidFill>
                  <a:srgbClr val="272525"/>
                </a:solidFill>
                <a:latin typeface="Inter" pitchFamily="34" charset="0"/>
                <a:ea typeface="Inter" pitchFamily="34" charset="-122"/>
                <a:cs typeface="Inter" pitchFamily="34" charset="-120"/>
              </a:rPr>
              <a:t> para el coste de almacenamiento más bajo posible.</a:t>
            </a:r>
            <a:endParaRPr lang="en-US" sz="17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775216" y="609005"/>
            <a:ext cx="11613237" cy="692110"/>
          </a:xfrm>
          <a:prstGeom prst="rect">
            <a:avLst/>
          </a:prstGeom>
          <a:noFill/>
          <a:ln/>
        </p:spPr>
        <p:txBody>
          <a:bodyPr wrap="none" lIns="0" tIns="0" rIns="0" bIns="0" rtlCol="0" anchor="t"/>
          <a:lstStyle/>
          <a:p>
            <a:pPr marL="0" indent="0" algn="l">
              <a:lnSpc>
                <a:spcPts val="5450"/>
              </a:lnSpc>
              <a:buNone/>
            </a:pPr>
            <a:r>
              <a:rPr lang="en-US" sz="4350" b="1" dirty="0">
                <a:solidFill>
                  <a:srgbClr val="000000"/>
                </a:solidFill>
                <a:latin typeface="Inter Bold" pitchFamily="34" charset="0"/>
                <a:ea typeface="Inter Bold" pitchFamily="34" charset="-122"/>
                <a:cs typeface="Inter Bold" pitchFamily="34" charset="-120"/>
              </a:rPr>
              <a:t>Comparativa - Almacenamiento de Objetos</a:t>
            </a:r>
            <a:endParaRPr lang="en-US" sz="4350" dirty="0"/>
          </a:p>
        </p:txBody>
      </p:sp>
      <p:sp>
        <p:nvSpPr>
          <p:cNvPr id="3" name="Shape 1"/>
          <p:cNvSpPr/>
          <p:nvPr/>
        </p:nvSpPr>
        <p:spPr>
          <a:xfrm>
            <a:off x="775216" y="1744028"/>
            <a:ext cx="13079968" cy="5879782"/>
          </a:xfrm>
          <a:prstGeom prst="roundRect">
            <a:avLst>
              <a:gd name="adj" fmla="val 1582"/>
            </a:avLst>
          </a:prstGeom>
          <a:noFill/>
          <a:ln w="7620">
            <a:solidFill>
              <a:srgbClr val="000000">
                <a:alpha val="8000"/>
              </a:srgbClr>
            </a:solidFill>
            <a:prstDash val="solid"/>
          </a:ln>
        </p:spPr>
      </p:sp>
      <p:sp>
        <p:nvSpPr>
          <p:cNvPr id="4" name="Shape 2"/>
          <p:cNvSpPr/>
          <p:nvPr/>
        </p:nvSpPr>
        <p:spPr>
          <a:xfrm>
            <a:off x="782836" y="1751648"/>
            <a:ext cx="13064728" cy="989648"/>
          </a:xfrm>
          <a:prstGeom prst="rect">
            <a:avLst/>
          </a:prstGeom>
          <a:solidFill>
            <a:srgbClr val="FFFFFF">
              <a:alpha val="4000"/>
            </a:srgbClr>
          </a:solidFill>
          <a:ln/>
        </p:spPr>
      </p:sp>
      <p:sp>
        <p:nvSpPr>
          <p:cNvPr id="5" name="Text 3"/>
          <p:cNvSpPr/>
          <p:nvPr/>
        </p:nvSpPr>
        <p:spPr>
          <a:xfrm>
            <a:off x="1004530" y="1892141"/>
            <a:ext cx="2819400" cy="354330"/>
          </a:xfrm>
          <a:prstGeom prst="rect">
            <a:avLst/>
          </a:prstGeom>
          <a:noFill/>
          <a:ln/>
        </p:spPr>
        <p:txBody>
          <a:bodyPr wrap="none" lIns="0" tIns="0" rIns="0" bIns="0" rtlCol="0" anchor="t"/>
          <a:lstStyle/>
          <a:p>
            <a:pPr marL="0" indent="0" algn="l">
              <a:lnSpc>
                <a:spcPts val="2750"/>
              </a:lnSpc>
              <a:buNone/>
            </a:pPr>
            <a:r>
              <a:rPr lang="en-US" sz="1700" b="1" dirty="0">
                <a:solidFill>
                  <a:srgbClr val="272525"/>
                </a:solidFill>
                <a:latin typeface="Inter" pitchFamily="34" charset="0"/>
                <a:ea typeface="Inter" pitchFamily="34" charset="-122"/>
                <a:cs typeface="Inter" pitchFamily="34" charset="-120"/>
              </a:rPr>
              <a:t>Característica</a:t>
            </a:r>
            <a:endParaRPr lang="en-US" sz="1700" dirty="0"/>
          </a:p>
        </p:txBody>
      </p:sp>
      <p:sp>
        <p:nvSpPr>
          <p:cNvPr id="6" name="Text 4"/>
          <p:cNvSpPr/>
          <p:nvPr/>
        </p:nvSpPr>
        <p:spPr>
          <a:xfrm>
            <a:off x="4274463" y="1892141"/>
            <a:ext cx="2815590" cy="354330"/>
          </a:xfrm>
          <a:prstGeom prst="rect">
            <a:avLst/>
          </a:prstGeom>
          <a:noFill/>
          <a:ln/>
        </p:spPr>
        <p:txBody>
          <a:bodyPr wrap="none" lIns="0" tIns="0" rIns="0" bIns="0" rtlCol="0" anchor="t"/>
          <a:lstStyle/>
          <a:p>
            <a:pPr marL="0" indent="0" algn="l">
              <a:lnSpc>
                <a:spcPts val="2750"/>
              </a:lnSpc>
              <a:buNone/>
            </a:pPr>
            <a:r>
              <a:rPr lang="en-US" sz="1700" b="1" dirty="0">
                <a:solidFill>
                  <a:srgbClr val="272525"/>
                </a:solidFill>
                <a:latin typeface="Inter" pitchFamily="34" charset="0"/>
                <a:ea typeface="Inter" pitchFamily="34" charset="-122"/>
                <a:cs typeface="Inter" pitchFamily="34" charset="-120"/>
              </a:rPr>
              <a:t>AWS S3</a:t>
            </a:r>
            <a:endParaRPr lang="en-US" sz="1700" dirty="0"/>
          </a:p>
        </p:txBody>
      </p:sp>
      <p:sp>
        <p:nvSpPr>
          <p:cNvPr id="7" name="Text 5"/>
          <p:cNvSpPr/>
          <p:nvPr/>
        </p:nvSpPr>
        <p:spPr>
          <a:xfrm>
            <a:off x="7540585" y="1892141"/>
            <a:ext cx="2815590" cy="708660"/>
          </a:xfrm>
          <a:prstGeom prst="rect">
            <a:avLst/>
          </a:prstGeom>
          <a:noFill/>
          <a:ln/>
        </p:spPr>
        <p:txBody>
          <a:bodyPr wrap="square" lIns="0" tIns="0" rIns="0" bIns="0" rtlCol="0" anchor="t"/>
          <a:lstStyle/>
          <a:p>
            <a:pPr marL="0" indent="0" algn="l">
              <a:lnSpc>
                <a:spcPts val="2750"/>
              </a:lnSpc>
              <a:buNone/>
            </a:pPr>
            <a:r>
              <a:rPr lang="en-US" sz="1700" b="1" dirty="0">
                <a:solidFill>
                  <a:srgbClr val="272525"/>
                </a:solidFill>
                <a:latin typeface="Inter" pitchFamily="34" charset="0"/>
                <a:ea typeface="Inter" pitchFamily="34" charset="-122"/>
                <a:cs typeface="Inter" pitchFamily="34" charset="-120"/>
              </a:rPr>
              <a:t>Google Cloud Storage (GCS)</a:t>
            </a:r>
            <a:endParaRPr lang="en-US" sz="1700" dirty="0"/>
          </a:p>
        </p:txBody>
      </p:sp>
      <p:sp>
        <p:nvSpPr>
          <p:cNvPr id="8" name="Text 6"/>
          <p:cNvSpPr/>
          <p:nvPr/>
        </p:nvSpPr>
        <p:spPr>
          <a:xfrm>
            <a:off x="10806708" y="1892141"/>
            <a:ext cx="2819400" cy="354330"/>
          </a:xfrm>
          <a:prstGeom prst="rect">
            <a:avLst/>
          </a:prstGeom>
          <a:noFill/>
          <a:ln/>
        </p:spPr>
        <p:txBody>
          <a:bodyPr wrap="none" lIns="0" tIns="0" rIns="0" bIns="0" rtlCol="0" anchor="t"/>
          <a:lstStyle/>
          <a:p>
            <a:pPr marL="0" indent="0" algn="l">
              <a:lnSpc>
                <a:spcPts val="2750"/>
              </a:lnSpc>
              <a:buNone/>
            </a:pPr>
            <a:r>
              <a:rPr lang="en-US" sz="1700" b="1" dirty="0">
                <a:solidFill>
                  <a:srgbClr val="272525"/>
                </a:solidFill>
                <a:latin typeface="Inter" pitchFamily="34" charset="0"/>
                <a:ea typeface="Inter" pitchFamily="34" charset="-122"/>
                <a:cs typeface="Inter" pitchFamily="34" charset="-120"/>
              </a:rPr>
              <a:t>Azure Blob Storage</a:t>
            </a:r>
            <a:endParaRPr lang="en-US" sz="1700" dirty="0"/>
          </a:p>
        </p:txBody>
      </p:sp>
      <p:sp>
        <p:nvSpPr>
          <p:cNvPr id="9" name="Shape 7"/>
          <p:cNvSpPr/>
          <p:nvPr/>
        </p:nvSpPr>
        <p:spPr>
          <a:xfrm>
            <a:off x="782836" y="2741295"/>
            <a:ext cx="13064728" cy="989648"/>
          </a:xfrm>
          <a:prstGeom prst="rect">
            <a:avLst/>
          </a:prstGeom>
          <a:solidFill>
            <a:srgbClr val="000000">
              <a:alpha val="4000"/>
            </a:srgbClr>
          </a:solidFill>
          <a:ln/>
        </p:spPr>
      </p:sp>
      <p:sp>
        <p:nvSpPr>
          <p:cNvPr id="10" name="Text 8"/>
          <p:cNvSpPr/>
          <p:nvPr/>
        </p:nvSpPr>
        <p:spPr>
          <a:xfrm>
            <a:off x="1004530" y="2881789"/>
            <a:ext cx="2819400" cy="354330"/>
          </a:xfrm>
          <a:prstGeom prst="rect">
            <a:avLst/>
          </a:prstGeom>
          <a:noFill/>
          <a:ln/>
        </p:spPr>
        <p:txBody>
          <a:bodyPr wrap="non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Contenedor</a:t>
            </a:r>
            <a:endParaRPr lang="en-US" sz="1700" dirty="0"/>
          </a:p>
        </p:txBody>
      </p:sp>
      <p:sp>
        <p:nvSpPr>
          <p:cNvPr id="11" name="Text 9"/>
          <p:cNvSpPr/>
          <p:nvPr/>
        </p:nvSpPr>
        <p:spPr>
          <a:xfrm>
            <a:off x="4274463" y="2881789"/>
            <a:ext cx="2815590" cy="354330"/>
          </a:xfrm>
          <a:prstGeom prst="rect">
            <a:avLst/>
          </a:prstGeom>
          <a:noFill/>
          <a:ln/>
        </p:spPr>
        <p:txBody>
          <a:bodyPr wrap="non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Bucket (nombre global)</a:t>
            </a:r>
            <a:endParaRPr lang="en-US" sz="1700" dirty="0"/>
          </a:p>
        </p:txBody>
      </p:sp>
      <p:sp>
        <p:nvSpPr>
          <p:cNvPr id="12" name="Text 10"/>
          <p:cNvSpPr/>
          <p:nvPr/>
        </p:nvSpPr>
        <p:spPr>
          <a:xfrm>
            <a:off x="7540585" y="2881789"/>
            <a:ext cx="2815590" cy="354330"/>
          </a:xfrm>
          <a:prstGeom prst="rect">
            <a:avLst/>
          </a:prstGeom>
          <a:noFill/>
          <a:ln/>
        </p:spPr>
        <p:txBody>
          <a:bodyPr wrap="non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Bucket (nombre global)</a:t>
            </a:r>
            <a:endParaRPr lang="en-US" sz="1700" dirty="0"/>
          </a:p>
        </p:txBody>
      </p:sp>
      <p:sp>
        <p:nvSpPr>
          <p:cNvPr id="13" name="Text 11"/>
          <p:cNvSpPr/>
          <p:nvPr/>
        </p:nvSpPr>
        <p:spPr>
          <a:xfrm>
            <a:off x="10806708" y="2881789"/>
            <a:ext cx="2819400" cy="708660"/>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Container (en Storage Account)</a:t>
            </a:r>
            <a:endParaRPr lang="en-US" sz="1700" dirty="0"/>
          </a:p>
        </p:txBody>
      </p:sp>
      <p:sp>
        <p:nvSpPr>
          <p:cNvPr id="14" name="Shape 12"/>
          <p:cNvSpPr/>
          <p:nvPr/>
        </p:nvSpPr>
        <p:spPr>
          <a:xfrm>
            <a:off x="782836" y="3730942"/>
            <a:ext cx="13064728" cy="635318"/>
          </a:xfrm>
          <a:prstGeom prst="rect">
            <a:avLst/>
          </a:prstGeom>
          <a:solidFill>
            <a:srgbClr val="FFFFFF">
              <a:alpha val="4000"/>
            </a:srgbClr>
          </a:solidFill>
          <a:ln/>
        </p:spPr>
      </p:sp>
      <p:sp>
        <p:nvSpPr>
          <p:cNvPr id="15" name="Text 13"/>
          <p:cNvSpPr/>
          <p:nvPr/>
        </p:nvSpPr>
        <p:spPr>
          <a:xfrm>
            <a:off x="1004530" y="3871436"/>
            <a:ext cx="2819400" cy="354330"/>
          </a:xfrm>
          <a:prstGeom prst="rect">
            <a:avLst/>
          </a:prstGeom>
          <a:noFill/>
          <a:ln/>
        </p:spPr>
        <p:txBody>
          <a:bodyPr wrap="non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Clases Frecuentes</a:t>
            </a:r>
            <a:endParaRPr lang="en-US" sz="1700" dirty="0"/>
          </a:p>
        </p:txBody>
      </p:sp>
      <p:sp>
        <p:nvSpPr>
          <p:cNvPr id="16" name="Text 14"/>
          <p:cNvSpPr/>
          <p:nvPr/>
        </p:nvSpPr>
        <p:spPr>
          <a:xfrm>
            <a:off x="4274463" y="3871436"/>
            <a:ext cx="2815590" cy="354330"/>
          </a:xfrm>
          <a:prstGeom prst="rect">
            <a:avLst/>
          </a:prstGeom>
          <a:noFill/>
          <a:ln/>
        </p:spPr>
        <p:txBody>
          <a:bodyPr wrap="non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Standard</a:t>
            </a:r>
            <a:endParaRPr lang="en-US" sz="1700" dirty="0"/>
          </a:p>
        </p:txBody>
      </p:sp>
      <p:sp>
        <p:nvSpPr>
          <p:cNvPr id="17" name="Text 15"/>
          <p:cNvSpPr/>
          <p:nvPr/>
        </p:nvSpPr>
        <p:spPr>
          <a:xfrm>
            <a:off x="7540585" y="3871436"/>
            <a:ext cx="2815590" cy="354330"/>
          </a:xfrm>
          <a:prstGeom prst="rect">
            <a:avLst/>
          </a:prstGeom>
          <a:noFill/>
          <a:ln/>
        </p:spPr>
        <p:txBody>
          <a:bodyPr wrap="non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Standard</a:t>
            </a:r>
            <a:endParaRPr lang="en-US" sz="1700" dirty="0"/>
          </a:p>
        </p:txBody>
      </p:sp>
      <p:sp>
        <p:nvSpPr>
          <p:cNvPr id="18" name="Text 16"/>
          <p:cNvSpPr/>
          <p:nvPr/>
        </p:nvSpPr>
        <p:spPr>
          <a:xfrm>
            <a:off x="10806708" y="3871436"/>
            <a:ext cx="2819400" cy="354330"/>
          </a:xfrm>
          <a:prstGeom prst="rect">
            <a:avLst/>
          </a:prstGeom>
          <a:noFill/>
          <a:ln/>
        </p:spPr>
        <p:txBody>
          <a:bodyPr wrap="non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Hot</a:t>
            </a:r>
            <a:endParaRPr lang="en-US" sz="1700" dirty="0"/>
          </a:p>
        </p:txBody>
      </p:sp>
      <p:sp>
        <p:nvSpPr>
          <p:cNvPr id="19" name="Shape 17"/>
          <p:cNvSpPr/>
          <p:nvPr/>
        </p:nvSpPr>
        <p:spPr>
          <a:xfrm>
            <a:off x="782836" y="4366260"/>
            <a:ext cx="13064728" cy="635318"/>
          </a:xfrm>
          <a:prstGeom prst="rect">
            <a:avLst/>
          </a:prstGeom>
          <a:solidFill>
            <a:srgbClr val="000000">
              <a:alpha val="4000"/>
            </a:srgbClr>
          </a:solidFill>
          <a:ln/>
        </p:spPr>
      </p:sp>
      <p:sp>
        <p:nvSpPr>
          <p:cNvPr id="20" name="Text 18"/>
          <p:cNvSpPr/>
          <p:nvPr/>
        </p:nvSpPr>
        <p:spPr>
          <a:xfrm>
            <a:off x="1004530" y="4506754"/>
            <a:ext cx="2819400" cy="354330"/>
          </a:xfrm>
          <a:prstGeom prst="rect">
            <a:avLst/>
          </a:prstGeom>
          <a:noFill/>
          <a:ln/>
        </p:spPr>
        <p:txBody>
          <a:bodyPr wrap="non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Clases Poco Frec.</a:t>
            </a:r>
            <a:endParaRPr lang="en-US" sz="1700" dirty="0"/>
          </a:p>
        </p:txBody>
      </p:sp>
      <p:sp>
        <p:nvSpPr>
          <p:cNvPr id="21" name="Text 19"/>
          <p:cNvSpPr/>
          <p:nvPr/>
        </p:nvSpPr>
        <p:spPr>
          <a:xfrm>
            <a:off x="4274463" y="4506754"/>
            <a:ext cx="2815590" cy="354330"/>
          </a:xfrm>
          <a:prstGeom prst="rect">
            <a:avLst/>
          </a:prstGeom>
          <a:noFill/>
          <a:ln/>
        </p:spPr>
        <p:txBody>
          <a:bodyPr wrap="non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Standard-IA</a:t>
            </a:r>
            <a:endParaRPr lang="en-US" sz="1700" dirty="0"/>
          </a:p>
        </p:txBody>
      </p:sp>
      <p:sp>
        <p:nvSpPr>
          <p:cNvPr id="22" name="Text 20"/>
          <p:cNvSpPr/>
          <p:nvPr/>
        </p:nvSpPr>
        <p:spPr>
          <a:xfrm>
            <a:off x="7540585" y="4506754"/>
            <a:ext cx="2815590" cy="354330"/>
          </a:xfrm>
          <a:prstGeom prst="rect">
            <a:avLst/>
          </a:prstGeom>
          <a:noFill/>
          <a:ln/>
        </p:spPr>
        <p:txBody>
          <a:bodyPr wrap="non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Nearline</a:t>
            </a:r>
            <a:endParaRPr lang="en-US" sz="1700" dirty="0"/>
          </a:p>
        </p:txBody>
      </p:sp>
      <p:sp>
        <p:nvSpPr>
          <p:cNvPr id="23" name="Text 21"/>
          <p:cNvSpPr/>
          <p:nvPr/>
        </p:nvSpPr>
        <p:spPr>
          <a:xfrm>
            <a:off x="10806708" y="4506754"/>
            <a:ext cx="2819400" cy="354330"/>
          </a:xfrm>
          <a:prstGeom prst="rect">
            <a:avLst/>
          </a:prstGeom>
          <a:noFill/>
          <a:ln/>
        </p:spPr>
        <p:txBody>
          <a:bodyPr wrap="non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Cool</a:t>
            </a:r>
            <a:endParaRPr lang="en-US" sz="1700" dirty="0"/>
          </a:p>
        </p:txBody>
      </p:sp>
      <p:sp>
        <p:nvSpPr>
          <p:cNvPr id="24" name="Shape 22"/>
          <p:cNvSpPr/>
          <p:nvPr/>
        </p:nvSpPr>
        <p:spPr>
          <a:xfrm>
            <a:off x="782836" y="5001578"/>
            <a:ext cx="13064728" cy="635318"/>
          </a:xfrm>
          <a:prstGeom prst="rect">
            <a:avLst/>
          </a:prstGeom>
          <a:solidFill>
            <a:srgbClr val="FFFFFF">
              <a:alpha val="4000"/>
            </a:srgbClr>
          </a:solidFill>
          <a:ln/>
        </p:spPr>
      </p:sp>
      <p:sp>
        <p:nvSpPr>
          <p:cNvPr id="25" name="Text 23"/>
          <p:cNvSpPr/>
          <p:nvPr/>
        </p:nvSpPr>
        <p:spPr>
          <a:xfrm>
            <a:off x="1004530" y="5142071"/>
            <a:ext cx="2819400" cy="354330"/>
          </a:xfrm>
          <a:prstGeom prst="rect">
            <a:avLst/>
          </a:prstGeom>
          <a:noFill/>
          <a:ln/>
        </p:spPr>
        <p:txBody>
          <a:bodyPr wrap="non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Clases Archivo</a:t>
            </a:r>
            <a:endParaRPr lang="en-US" sz="1700" dirty="0"/>
          </a:p>
        </p:txBody>
      </p:sp>
      <p:sp>
        <p:nvSpPr>
          <p:cNvPr id="26" name="Text 24"/>
          <p:cNvSpPr/>
          <p:nvPr/>
        </p:nvSpPr>
        <p:spPr>
          <a:xfrm>
            <a:off x="4274463" y="5142071"/>
            <a:ext cx="2815590" cy="354330"/>
          </a:xfrm>
          <a:prstGeom prst="rect">
            <a:avLst/>
          </a:prstGeom>
          <a:noFill/>
          <a:ln/>
        </p:spPr>
        <p:txBody>
          <a:bodyPr wrap="non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Glacier, Deep Archive</a:t>
            </a:r>
            <a:endParaRPr lang="en-US" sz="1700" dirty="0"/>
          </a:p>
        </p:txBody>
      </p:sp>
      <p:sp>
        <p:nvSpPr>
          <p:cNvPr id="27" name="Text 25"/>
          <p:cNvSpPr/>
          <p:nvPr/>
        </p:nvSpPr>
        <p:spPr>
          <a:xfrm>
            <a:off x="7540585" y="5142071"/>
            <a:ext cx="2815590" cy="354330"/>
          </a:xfrm>
          <a:prstGeom prst="rect">
            <a:avLst/>
          </a:prstGeom>
          <a:noFill/>
          <a:ln/>
        </p:spPr>
        <p:txBody>
          <a:bodyPr wrap="non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Coldline, Archive</a:t>
            </a:r>
            <a:endParaRPr lang="en-US" sz="1700" dirty="0"/>
          </a:p>
        </p:txBody>
      </p:sp>
      <p:sp>
        <p:nvSpPr>
          <p:cNvPr id="28" name="Text 26"/>
          <p:cNvSpPr/>
          <p:nvPr/>
        </p:nvSpPr>
        <p:spPr>
          <a:xfrm>
            <a:off x="10806708" y="5142071"/>
            <a:ext cx="2819400" cy="354330"/>
          </a:xfrm>
          <a:prstGeom prst="rect">
            <a:avLst/>
          </a:prstGeom>
          <a:noFill/>
          <a:ln/>
        </p:spPr>
        <p:txBody>
          <a:bodyPr wrap="non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Archive</a:t>
            </a:r>
            <a:endParaRPr lang="en-US" sz="1700" dirty="0"/>
          </a:p>
        </p:txBody>
      </p:sp>
      <p:sp>
        <p:nvSpPr>
          <p:cNvPr id="29" name="Shape 27"/>
          <p:cNvSpPr/>
          <p:nvPr/>
        </p:nvSpPr>
        <p:spPr>
          <a:xfrm>
            <a:off x="782836" y="5636895"/>
            <a:ext cx="13064728" cy="989648"/>
          </a:xfrm>
          <a:prstGeom prst="rect">
            <a:avLst/>
          </a:prstGeom>
          <a:solidFill>
            <a:srgbClr val="000000">
              <a:alpha val="4000"/>
            </a:srgbClr>
          </a:solidFill>
          <a:ln/>
        </p:spPr>
      </p:sp>
      <p:sp>
        <p:nvSpPr>
          <p:cNvPr id="30" name="Text 28"/>
          <p:cNvSpPr/>
          <p:nvPr/>
        </p:nvSpPr>
        <p:spPr>
          <a:xfrm>
            <a:off x="1004530" y="5777389"/>
            <a:ext cx="2819400" cy="354330"/>
          </a:xfrm>
          <a:prstGeom prst="rect">
            <a:avLst/>
          </a:prstGeom>
          <a:noFill/>
          <a:ln/>
        </p:spPr>
        <p:txBody>
          <a:bodyPr wrap="non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Consistencia</a:t>
            </a:r>
            <a:endParaRPr lang="en-US" sz="1700" dirty="0"/>
          </a:p>
        </p:txBody>
      </p:sp>
      <p:sp>
        <p:nvSpPr>
          <p:cNvPr id="31" name="Text 29"/>
          <p:cNvSpPr/>
          <p:nvPr/>
        </p:nvSpPr>
        <p:spPr>
          <a:xfrm>
            <a:off x="4274463" y="5777389"/>
            <a:ext cx="2815590" cy="708660"/>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Fuerte lectura-tras-escritura</a:t>
            </a:r>
            <a:endParaRPr lang="en-US" sz="1700" dirty="0"/>
          </a:p>
        </p:txBody>
      </p:sp>
      <p:sp>
        <p:nvSpPr>
          <p:cNvPr id="32" name="Text 30"/>
          <p:cNvSpPr/>
          <p:nvPr/>
        </p:nvSpPr>
        <p:spPr>
          <a:xfrm>
            <a:off x="7540585" y="5777389"/>
            <a:ext cx="2815590" cy="354330"/>
          </a:xfrm>
          <a:prstGeom prst="rect">
            <a:avLst/>
          </a:prstGeom>
          <a:noFill/>
          <a:ln/>
        </p:spPr>
        <p:txBody>
          <a:bodyPr wrap="non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Fuerte global</a:t>
            </a:r>
            <a:endParaRPr lang="en-US" sz="1700" dirty="0"/>
          </a:p>
        </p:txBody>
      </p:sp>
      <p:sp>
        <p:nvSpPr>
          <p:cNvPr id="33" name="Text 31"/>
          <p:cNvSpPr/>
          <p:nvPr/>
        </p:nvSpPr>
        <p:spPr>
          <a:xfrm>
            <a:off x="10806708" y="5777389"/>
            <a:ext cx="2819400" cy="354330"/>
          </a:xfrm>
          <a:prstGeom prst="rect">
            <a:avLst/>
          </a:prstGeom>
          <a:noFill/>
          <a:ln/>
        </p:spPr>
        <p:txBody>
          <a:bodyPr wrap="non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Fuerte</a:t>
            </a:r>
            <a:endParaRPr lang="en-US" sz="1700" dirty="0"/>
          </a:p>
        </p:txBody>
      </p:sp>
      <p:sp>
        <p:nvSpPr>
          <p:cNvPr id="34" name="Shape 32"/>
          <p:cNvSpPr/>
          <p:nvPr/>
        </p:nvSpPr>
        <p:spPr>
          <a:xfrm>
            <a:off x="782836" y="6626543"/>
            <a:ext cx="13064728" cy="989648"/>
          </a:xfrm>
          <a:prstGeom prst="rect">
            <a:avLst/>
          </a:prstGeom>
          <a:solidFill>
            <a:srgbClr val="FFFFFF">
              <a:alpha val="4000"/>
            </a:srgbClr>
          </a:solidFill>
          <a:ln/>
        </p:spPr>
      </p:sp>
      <p:sp>
        <p:nvSpPr>
          <p:cNvPr id="35" name="Text 33"/>
          <p:cNvSpPr/>
          <p:nvPr/>
        </p:nvSpPr>
        <p:spPr>
          <a:xfrm>
            <a:off x="1004530" y="6767036"/>
            <a:ext cx="2819400" cy="354330"/>
          </a:xfrm>
          <a:prstGeom prst="rect">
            <a:avLst/>
          </a:prstGeom>
          <a:noFill/>
          <a:ln/>
        </p:spPr>
        <p:txBody>
          <a:bodyPr wrap="non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Característica Única</a:t>
            </a:r>
            <a:endParaRPr lang="en-US" sz="1700" dirty="0"/>
          </a:p>
        </p:txBody>
      </p:sp>
      <p:sp>
        <p:nvSpPr>
          <p:cNvPr id="36" name="Text 34"/>
          <p:cNvSpPr/>
          <p:nvPr/>
        </p:nvSpPr>
        <p:spPr>
          <a:xfrm>
            <a:off x="4274463" y="6767036"/>
            <a:ext cx="2815590" cy="354330"/>
          </a:xfrm>
          <a:prstGeom prst="rect">
            <a:avLst/>
          </a:prstGeom>
          <a:noFill/>
          <a:ln/>
        </p:spPr>
        <p:txBody>
          <a:bodyPr wrap="non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S3 Intelligent-Tiering</a:t>
            </a:r>
            <a:endParaRPr lang="en-US" sz="1700" dirty="0"/>
          </a:p>
        </p:txBody>
      </p:sp>
      <p:sp>
        <p:nvSpPr>
          <p:cNvPr id="37" name="Text 35"/>
          <p:cNvSpPr/>
          <p:nvPr/>
        </p:nvSpPr>
        <p:spPr>
          <a:xfrm>
            <a:off x="7540585" y="6767036"/>
            <a:ext cx="2815590" cy="354330"/>
          </a:xfrm>
          <a:prstGeom prst="rect">
            <a:avLst/>
          </a:prstGeom>
          <a:noFill/>
          <a:ln/>
        </p:spPr>
        <p:txBody>
          <a:bodyPr wrap="non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Buckets Multi-regionales</a:t>
            </a:r>
            <a:endParaRPr lang="en-US" sz="1700" dirty="0"/>
          </a:p>
        </p:txBody>
      </p:sp>
      <p:sp>
        <p:nvSpPr>
          <p:cNvPr id="38" name="Text 36"/>
          <p:cNvSpPr/>
          <p:nvPr/>
        </p:nvSpPr>
        <p:spPr>
          <a:xfrm>
            <a:off x="10806708" y="6767036"/>
            <a:ext cx="2819400" cy="708660"/>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Tipos de Blob (Block, Append, Page)</a:t>
            </a:r>
            <a:endParaRPr lang="en-US" sz="17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793790" y="849154"/>
            <a:ext cx="11982093"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Comparativa - Almacenamiento de Bloques</a:t>
            </a:r>
            <a:endParaRPr lang="en-US" sz="4450" dirty="0"/>
          </a:p>
        </p:txBody>
      </p:sp>
      <p:sp>
        <p:nvSpPr>
          <p:cNvPr id="3" name="Shape 1"/>
          <p:cNvSpPr/>
          <p:nvPr/>
        </p:nvSpPr>
        <p:spPr>
          <a:xfrm>
            <a:off x="793790" y="2011561"/>
            <a:ext cx="13042821" cy="5368766"/>
          </a:xfrm>
          <a:prstGeom prst="roundRect">
            <a:avLst>
              <a:gd name="adj" fmla="val 1774"/>
            </a:avLst>
          </a:prstGeom>
          <a:noFill/>
          <a:ln w="7620">
            <a:solidFill>
              <a:srgbClr val="000000">
                <a:alpha val="8000"/>
              </a:srgbClr>
            </a:solidFill>
            <a:prstDash val="solid"/>
          </a:ln>
        </p:spPr>
      </p:sp>
      <p:sp>
        <p:nvSpPr>
          <p:cNvPr id="4" name="Shape 2"/>
          <p:cNvSpPr/>
          <p:nvPr/>
        </p:nvSpPr>
        <p:spPr>
          <a:xfrm>
            <a:off x="801410" y="2019181"/>
            <a:ext cx="13027581" cy="1013222"/>
          </a:xfrm>
          <a:prstGeom prst="rect">
            <a:avLst/>
          </a:prstGeom>
          <a:solidFill>
            <a:srgbClr val="FFFFFF">
              <a:alpha val="4000"/>
            </a:srgbClr>
          </a:solidFill>
          <a:ln/>
        </p:spPr>
      </p:sp>
      <p:sp>
        <p:nvSpPr>
          <p:cNvPr id="5" name="Text 3"/>
          <p:cNvSpPr/>
          <p:nvPr/>
        </p:nvSpPr>
        <p:spPr>
          <a:xfrm>
            <a:off x="1028462" y="2162889"/>
            <a:ext cx="2799397"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Característica</a:t>
            </a:r>
            <a:endParaRPr lang="en-US" sz="1750" dirty="0"/>
          </a:p>
        </p:txBody>
      </p:sp>
      <p:sp>
        <p:nvSpPr>
          <p:cNvPr id="6" name="Text 4"/>
          <p:cNvSpPr/>
          <p:nvPr/>
        </p:nvSpPr>
        <p:spPr>
          <a:xfrm>
            <a:off x="4289108" y="2162889"/>
            <a:ext cx="2795588"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AWS EBS</a:t>
            </a:r>
            <a:endParaRPr lang="en-US" sz="1750" dirty="0"/>
          </a:p>
        </p:txBody>
      </p:sp>
      <p:sp>
        <p:nvSpPr>
          <p:cNvPr id="7" name="Text 5"/>
          <p:cNvSpPr/>
          <p:nvPr/>
        </p:nvSpPr>
        <p:spPr>
          <a:xfrm>
            <a:off x="7545943" y="2162889"/>
            <a:ext cx="2795588" cy="725805"/>
          </a:xfrm>
          <a:prstGeom prst="rect">
            <a:avLst/>
          </a:prstGeom>
          <a:noFill/>
          <a:ln/>
        </p:spPr>
        <p:txBody>
          <a:bodyPr wrap="squar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Google Persistent Disk (PD)</a:t>
            </a:r>
            <a:endParaRPr lang="en-US" sz="1750" dirty="0"/>
          </a:p>
        </p:txBody>
      </p:sp>
      <p:sp>
        <p:nvSpPr>
          <p:cNvPr id="8" name="Text 6"/>
          <p:cNvSpPr/>
          <p:nvPr/>
        </p:nvSpPr>
        <p:spPr>
          <a:xfrm>
            <a:off x="10802779" y="2162889"/>
            <a:ext cx="2799397"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Azure Disk Storage</a:t>
            </a:r>
            <a:endParaRPr lang="en-US" sz="1750" dirty="0"/>
          </a:p>
        </p:txBody>
      </p:sp>
      <p:sp>
        <p:nvSpPr>
          <p:cNvPr id="9" name="Shape 7"/>
          <p:cNvSpPr/>
          <p:nvPr/>
        </p:nvSpPr>
        <p:spPr>
          <a:xfrm>
            <a:off x="801410" y="3032403"/>
            <a:ext cx="13027581" cy="650319"/>
          </a:xfrm>
          <a:prstGeom prst="rect">
            <a:avLst/>
          </a:prstGeom>
          <a:solidFill>
            <a:srgbClr val="000000">
              <a:alpha val="4000"/>
            </a:srgbClr>
          </a:solidFill>
          <a:ln/>
        </p:spPr>
      </p:sp>
      <p:sp>
        <p:nvSpPr>
          <p:cNvPr id="10" name="Text 8"/>
          <p:cNvSpPr/>
          <p:nvPr/>
        </p:nvSpPr>
        <p:spPr>
          <a:xfrm>
            <a:off x="1028462" y="3176111"/>
            <a:ext cx="2799397"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Unidad</a:t>
            </a:r>
            <a:endParaRPr lang="en-US" sz="1750" dirty="0"/>
          </a:p>
        </p:txBody>
      </p:sp>
      <p:sp>
        <p:nvSpPr>
          <p:cNvPr id="11" name="Text 9"/>
          <p:cNvSpPr/>
          <p:nvPr/>
        </p:nvSpPr>
        <p:spPr>
          <a:xfrm>
            <a:off x="4289108" y="3176111"/>
            <a:ext cx="2795588"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Volumen</a:t>
            </a:r>
            <a:endParaRPr lang="en-US" sz="1750" dirty="0"/>
          </a:p>
        </p:txBody>
      </p:sp>
      <p:sp>
        <p:nvSpPr>
          <p:cNvPr id="12" name="Text 10"/>
          <p:cNvSpPr/>
          <p:nvPr/>
        </p:nvSpPr>
        <p:spPr>
          <a:xfrm>
            <a:off x="7545943" y="3176111"/>
            <a:ext cx="2795588"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Disco</a:t>
            </a:r>
            <a:endParaRPr lang="en-US" sz="1750" dirty="0"/>
          </a:p>
        </p:txBody>
      </p:sp>
      <p:sp>
        <p:nvSpPr>
          <p:cNvPr id="13" name="Text 11"/>
          <p:cNvSpPr/>
          <p:nvPr/>
        </p:nvSpPr>
        <p:spPr>
          <a:xfrm>
            <a:off x="10802779" y="3176111"/>
            <a:ext cx="2799397"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Disco (Managed Disk)</a:t>
            </a:r>
            <a:endParaRPr lang="en-US" sz="1750" dirty="0"/>
          </a:p>
        </p:txBody>
      </p:sp>
      <p:sp>
        <p:nvSpPr>
          <p:cNvPr id="14" name="Shape 12"/>
          <p:cNvSpPr/>
          <p:nvPr/>
        </p:nvSpPr>
        <p:spPr>
          <a:xfrm>
            <a:off x="801410" y="3682722"/>
            <a:ext cx="13027581" cy="1013222"/>
          </a:xfrm>
          <a:prstGeom prst="rect">
            <a:avLst/>
          </a:prstGeom>
          <a:solidFill>
            <a:srgbClr val="FFFFFF">
              <a:alpha val="4000"/>
            </a:srgbClr>
          </a:solidFill>
          <a:ln/>
        </p:spPr>
      </p:sp>
      <p:sp>
        <p:nvSpPr>
          <p:cNvPr id="15" name="Text 13"/>
          <p:cNvSpPr/>
          <p:nvPr/>
        </p:nvSpPr>
        <p:spPr>
          <a:xfrm>
            <a:off x="1028462" y="3826431"/>
            <a:ext cx="2799397"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Disponibilidad</a:t>
            </a:r>
            <a:endParaRPr lang="en-US" sz="1750" dirty="0"/>
          </a:p>
        </p:txBody>
      </p:sp>
      <p:sp>
        <p:nvSpPr>
          <p:cNvPr id="16" name="Text 14"/>
          <p:cNvSpPr/>
          <p:nvPr/>
        </p:nvSpPr>
        <p:spPr>
          <a:xfrm>
            <a:off x="4289108" y="3826431"/>
            <a:ext cx="2795588"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Zonal (ligado a una AZ)</a:t>
            </a:r>
            <a:endParaRPr lang="en-US" sz="1750" dirty="0"/>
          </a:p>
        </p:txBody>
      </p:sp>
      <p:sp>
        <p:nvSpPr>
          <p:cNvPr id="17" name="Text 15"/>
          <p:cNvSpPr/>
          <p:nvPr/>
        </p:nvSpPr>
        <p:spPr>
          <a:xfrm>
            <a:off x="7545943" y="3826431"/>
            <a:ext cx="2795588"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Zonal o Regional</a:t>
            </a:r>
            <a:endParaRPr lang="en-US" sz="1750" dirty="0"/>
          </a:p>
        </p:txBody>
      </p:sp>
      <p:sp>
        <p:nvSpPr>
          <p:cNvPr id="18" name="Text 16"/>
          <p:cNvSpPr/>
          <p:nvPr/>
        </p:nvSpPr>
        <p:spPr>
          <a:xfrm>
            <a:off x="10802779" y="3826431"/>
            <a:ext cx="2799397"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Zonal (con opciones de redundancia)</a:t>
            </a:r>
            <a:endParaRPr lang="en-US" sz="1750" dirty="0"/>
          </a:p>
        </p:txBody>
      </p:sp>
      <p:sp>
        <p:nvSpPr>
          <p:cNvPr id="19" name="Shape 17"/>
          <p:cNvSpPr/>
          <p:nvPr/>
        </p:nvSpPr>
        <p:spPr>
          <a:xfrm>
            <a:off x="801410" y="4695944"/>
            <a:ext cx="13027581" cy="650319"/>
          </a:xfrm>
          <a:prstGeom prst="rect">
            <a:avLst/>
          </a:prstGeom>
          <a:solidFill>
            <a:srgbClr val="000000">
              <a:alpha val="4000"/>
            </a:srgbClr>
          </a:solidFill>
          <a:ln/>
        </p:spPr>
      </p:sp>
      <p:sp>
        <p:nvSpPr>
          <p:cNvPr id="20" name="Text 18"/>
          <p:cNvSpPr/>
          <p:nvPr/>
        </p:nvSpPr>
        <p:spPr>
          <a:xfrm>
            <a:off x="1028462" y="4839653"/>
            <a:ext cx="2799397"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SSD Equilibrado</a:t>
            </a:r>
            <a:endParaRPr lang="en-US" sz="1750" dirty="0"/>
          </a:p>
        </p:txBody>
      </p:sp>
      <p:sp>
        <p:nvSpPr>
          <p:cNvPr id="21" name="Text 19"/>
          <p:cNvSpPr/>
          <p:nvPr/>
        </p:nvSpPr>
        <p:spPr>
          <a:xfrm>
            <a:off x="4289108" y="4839653"/>
            <a:ext cx="2795588"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gp3</a:t>
            </a:r>
            <a:endParaRPr lang="en-US" sz="1750" dirty="0"/>
          </a:p>
        </p:txBody>
      </p:sp>
      <p:sp>
        <p:nvSpPr>
          <p:cNvPr id="22" name="Text 20"/>
          <p:cNvSpPr/>
          <p:nvPr/>
        </p:nvSpPr>
        <p:spPr>
          <a:xfrm>
            <a:off x="7545943" y="4839653"/>
            <a:ext cx="2795588"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Balanced PD</a:t>
            </a:r>
            <a:endParaRPr lang="en-US" sz="1750" dirty="0"/>
          </a:p>
        </p:txBody>
      </p:sp>
      <p:sp>
        <p:nvSpPr>
          <p:cNvPr id="23" name="Text 21"/>
          <p:cNvSpPr/>
          <p:nvPr/>
        </p:nvSpPr>
        <p:spPr>
          <a:xfrm>
            <a:off x="10802779" y="4839653"/>
            <a:ext cx="2799397"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Standard SSD</a:t>
            </a:r>
            <a:endParaRPr lang="en-US" sz="1750" dirty="0"/>
          </a:p>
        </p:txBody>
      </p:sp>
      <p:sp>
        <p:nvSpPr>
          <p:cNvPr id="24" name="Shape 22"/>
          <p:cNvSpPr/>
          <p:nvPr/>
        </p:nvSpPr>
        <p:spPr>
          <a:xfrm>
            <a:off x="801410" y="5346263"/>
            <a:ext cx="13027581" cy="650319"/>
          </a:xfrm>
          <a:prstGeom prst="rect">
            <a:avLst/>
          </a:prstGeom>
          <a:solidFill>
            <a:srgbClr val="FFFFFF">
              <a:alpha val="4000"/>
            </a:srgbClr>
          </a:solidFill>
          <a:ln/>
        </p:spPr>
      </p:sp>
      <p:sp>
        <p:nvSpPr>
          <p:cNvPr id="25" name="Text 23"/>
          <p:cNvSpPr/>
          <p:nvPr/>
        </p:nvSpPr>
        <p:spPr>
          <a:xfrm>
            <a:off x="1028462" y="5489972"/>
            <a:ext cx="2799397"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SSD Rendimiento</a:t>
            </a:r>
            <a:endParaRPr lang="en-US" sz="1750" dirty="0"/>
          </a:p>
        </p:txBody>
      </p:sp>
      <p:sp>
        <p:nvSpPr>
          <p:cNvPr id="26" name="Text 24"/>
          <p:cNvSpPr/>
          <p:nvPr/>
        </p:nvSpPr>
        <p:spPr>
          <a:xfrm>
            <a:off x="4289108" y="5489972"/>
            <a:ext cx="2795588"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io2</a:t>
            </a:r>
            <a:endParaRPr lang="en-US" sz="1750" dirty="0"/>
          </a:p>
        </p:txBody>
      </p:sp>
      <p:sp>
        <p:nvSpPr>
          <p:cNvPr id="27" name="Text 25"/>
          <p:cNvSpPr/>
          <p:nvPr/>
        </p:nvSpPr>
        <p:spPr>
          <a:xfrm>
            <a:off x="7545943" y="5489972"/>
            <a:ext cx="2795588"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SSD (Performance) PD</a:t>
            </a:r>
            <a:endParaRPr lang="en-US" sz="1750" dirty="0"/>
          </a:p>
        </p:txBody>
      </p:sp>
      <p:sp>
        <p:nvSpPr>
          <p:cNvPr id="28" name="Text 26"/>
          <p:cNvSpPr/>
          <p:nvPr/>
        </p:nvSpPr>
        <p:spPr>
          <a:xfrm>
            <a:off x="10802779" y="5489972"/>
            <a:ext cx="2799397"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Premium SSD, Ultra Disk</a:t>
            </a:r>
            <a:endParaRPr lang="en-US" sz="1750" dirty="0"/>
          </a:p>
        </p:txBody>
      </p:sp>
      <p:sp>
        <p:nvSpPr>
          <p:cNvPr id="29" name="Shape 27"/>
          <p:cNvSpPr/>
          <p:nvPr/>
        </p:nvSpPr>
        <p:spPr>
          <a:xfrm>
            <a:off x="801410" y="5996583"/>
            <a:ext cx="13027581" cy="1376124"/>
          </a:xfrm>
          <a:prstGeom prst="rect">
            <a:avLst/>
          </a:prstGeom>
          <a:solidFill>
            <a:srgbClr val="000000">
              <a:alpha val="4000"/>
            </a:srgbClr>
          </a:solidFill>
          <a:ln/>
        </p:spPr>
      </p:sp>
      <p:sp>
        <p:nvSpPr>
          <p:cNvPr id="30" name="Text 28"/>
          <p:cNvSpPr/>
          <p:nvPr/>
        </p:nvSpPr>
        <p:spPr>
          <a:xfrm>
            <a:off x="1028462" y="6140291"/>
            <a:ext cx="2799397"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Característica Única</a:t>
            </a:r>
            <a:endParaRPr lang="en-US" sz="1750" dirty="0"/>
          </a:p>
        </p:txBody>
      </p:sp>
      <p:sp>
        <p:nvSpPr>
          <p:cNvPr id="31" name="Text 29"/>
          <p:cNvSpPr/>
          <p:nvPr/>
        </p:nvSpPr>
        <p:spPr>
          <a:xfrm>
            <a:off x="4289108" y="6140291"/>
            <a:ext cx="2795588"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Elastic Volumes (modificar en caliente)</a:t>
            </a:r>
            <a:endParaRPr lang="en-US" sz="1750" dirty="0"/>
          </a:p>
        </p:txBody>
      </p:sp>
      <p:sp>
        <p:nvSpPr>
          <p:cNvPr id="32" name="Text 30"/>
          <p:cNvSpPr/>
          <p:nvPr/>
        </p:nvSpPr>
        <p:spPr>
          <a:xfrm>
            <a:off x="7545943" y="6140291"/>
            <a:ext cx="2795588"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Regional Persistent Disks (replicación síncrona)</a:t>
            </a:r>
            <a:endParaRPr lang="en-US" sz="1750" dirty="0"/>
          </a:p>
        </p:txBody>
      </p:sp>
      <p:sp>
        <p:nvSpPr>
          <p:cNvPr id="33" name="Text 31"/>
          <p:cNvSpPr/>
          <p:nvPr/>
        </p:nvSpPr>
        <p:spPr>
          <a:xfrm>
            <a:off x="10802779" y="6140291"/>
            <a:ext cx="2799397"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Ultra Disk (rendimiento sub-milisegundo configurable)</a:t>
            </a:r>
            <a:endParaRPr lang="en-US" sz="17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Text 0"/>
          <p:cNvSpPr/>
          <p:nvPr/>
        </p:nvSpPr>
        <p:spPr>
          <a:xfrm>
            <a:off x="793790" y="646033"/>
            <a:ext cx="9124593"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Consideraciones de Rendimiento</a:t>
            </a:r>
            <a:endParaRPr lang="en-US" sz="4450" dirty="0"/>
          </a:p>
        </p:txBody>
      </p:sp>
      <p:sp>
        <p:nvSpPr>
          <p:cNvPr id="3" name="Shape 1"/>
          <p:cNvSpPr/>
          <p:nvPr/>
        </p:nvSpPr>
        <p:spPr>
          <a:xfrm>
            <a:off x="793790" y="2488883"/>
            <a:ext cx="4196358" cy="226814"/>
          </a:xfrm>
          <a:prstGeom prst="roundRect">
            <a:avLst>
              <a:gd name="adj" fmla="val 42003"/>
            </a:avLst>
          </a:prstGeom>
          <a:solidFill>
            <a:srgbClr val="DADBF1"/>
          </a:solidFill>
          <a:ln w="7620">
            <a:solidFill>
              <a:srgbClr val="C0C1D7"/>
            </a:solidFill>
            <a:prstDash val="solid"/>
          </a:ln>
        </p:spPr>
      </p:sp>
      <p:sp>
        <p:nvSpPr>
          <p:cNvPr id="4" name="Text 2"/>
          <p:cNvSpPr/>
          <p:nvPr/>
        </p:nvSpPr>
        <p:spPr>
          <a:xfrm>
            <a:off x="1020604" y="294251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Latencia</a:t>
            </a:r>
            <a:endParaRPr lang="en-US" sz="2200" dirty="0"/>
          </a:p>
        </p:txBody>
      </p:sp>
      <p:sp>
        <p:nvSpPr>
          <p:cNvPr id="5" name="Text 3"/>
          <p:cNvSpPr/>
          <p:nvPr/>
        </p:nvSpPr>
        <p:spPr>
          <a:xfrm>
            <a:off x="1020604" y="3432929"/>
            <a:ext cx="3742730"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El tiempo que tarda en comenzar la primera operación de datos. Crítico para BBDD y sistemas interactivos.</a:t>
            </a:r>
            <a:endParaRPr lang="en-US" sz="1750" dirty="0"/>
          </a:p>
        </p:txBody>
      </p:sp>
      <p:sp>
        <p:nvSpPr>
          <p:cNvPr id="6" name="Text 4"/>
          <p:cNvSpPr/>
          <p:nvPr/>
        </p:nvSpPr>
        <p:spPr>
          <a:xfrm>
            <a:off x="1020604" y="5020628"/>
            <a:ext cx="3742730" cy="1088708"/>
          </a:xfrm>
          <a:prstGeom prst="rect">
            <a:avLst/>
          </a:prstGeom>
          <a:noFill/>
          <a:ln/>
        </p:spPr>
        <p:txBody>
          <a:bodyPr wrap="square" lIns="0" tIns="0" rIns="0" bIns="0" rtlCol="0" anchor="t"/>
          <a:lstStyle/>
          <a:p>
            <a:pPr marL="0" indent="0" algn="l">
              <a:lnSpc>
                <a:spcPts val="2850"/>
              </a:lnSpc>
              <a:buNone/>
            </a:pPr>
            <a:r>
              <a:rPr lang="en-US" sz="1750" b="1" dirty="0">
                <a:solidFill>
                  <a:srgbClr val="4950BC"/>
                </a:solidFill>
                <a:latin typeface="Inter" pitchFamily="34" charset="0"/>
                <a:ea typeface="Inter" pitchFamily="34" charset="-122"/>
                <a:cs typeface="Inter" pitchFamily="34" charset="-120"/>
              </a:rPr>
              <a:t>EBS</a:t>
            </a:r>
            <a:r>
              <a:rPr lang="en-US" sz="1750" dirty="0">
                <a:solidFill>
                  <a:srgbClr val="272525"/>
                </a:solidFill>
                <a:latin typeface="Inter" pitchFamily="34" charset="0"/>
                <a:ea typeface="Inter" pitchFamily="34" charset="-122"/>
                <a:cs typeface="Inter" pitchFamily="34" charset="-120"/>
              </a:rPr>
              <a:t> está diseñado para baja latencia. </a:t>
            </a:r>
            <a:r>
              <a:rPr lang="en-US" sz="1750" b="1" dirty="0">
                <a:solidFill>
                  <a:srgbClr val="272525"/>
                </a:solidFill>
                <a:latin typeface="Inter" pitchFamily="34" charset="0"/>
                <a:ea typeface="Inter" pitchFamily="34" charset="-122"/>
                <a:cs typeface="Inter" pitchFamily="34" charset="-120"/>
              </a:rPr>
              <a:t>S3</a:t>
            </a:r>
            <a:r>
              <a:rPr lang="en-US" sz="1750" dirty="0">
                <a:solidFill>
                  <a:srgbClr val="272525"/>
                </a:solidFill>
                <a:latin typeface="Inter" pitchFamily="34" charset="0"/>
                <a:ea typeface="Inter" pitchFamily="34" charset="-122"/>
                <a:cs typeface="Inter" pitchFamily="34" charset="-120"/>
              </a:rPr>
              <a:t> tiene una latencia ligeramente mayor.</a:t>
            </a:r>
            <a:endParaRPr lang="en-US" sz="1750" dirty="0"/>
          </a:p>
        </p:txBody>
      </p:sp>
      <p:sp>
        <p:nvSpPr>
          <p:cNvPr id="7" name="Text 5"/>
          <p:cNvSpPr/>
          <p:nvPr/>
        </p:nvSpPr>
        <p:spPr>
          <a:xfrm>
            <a:off x="1020604" y="6245423"/>
            <a:ext cx="3742730"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Más importante para aplicaciones sensibles al tiempo como sistemas interactivos de IA.</a:t>
            </a:r>
            <a:endParaRPr lang="en-US" sz="1750" dirty="0"/>
          </a:p>
        </p:txBody>
      </p:sp>
      <p:sp>
        <p:nvSpPr>
          <p:cNvPr id="8" name="Shape 6"/>
          <p:cNvSpPr/>
          <p:nvPr/>
        </p:nvSpPr>
        <p:spPr>
          <a:xfrm>
            <a:off x="5216962" y="2148602"/>
            <a:ext cx="4196358" cy="226814"/>
          </a:xfrm>
          <a:prstGeom prst="roundRect">
            <a:avLst>
              <a:gd name="adj" fmla="val 42003"/>
            </a:avLst>
          </a:prstGeom>
          <a:solidFill>
            <a:srgbClr val="DADBF1"/>
          </a:solidFill>
          <a:ln w="7620">
            <a:solidFill>
              <a:srgbClr val="C0C1D7"/>
            </a:solidFill>
            <a:prstDash val="solid"/>
          </a:ln>
        </p:spPr>
      </p:sp>
      <p:sp>
        <p:nvSpPr>
          <p:cNvPr id="9" name="Text 7"/>
          <p:cNvSpPr/>
          <p:nvPr/>
        </p:nvSpPr>
        <p:spPr>
          <a:xfrm>
            <a:off x="5443776" y="2602230"/>
            <a:ext cx="365950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Throughput (Rendimiento)</a:t>
            </a:r>
            <a:endParaRPr lang="en-US" sz="2200" dirty="0"/>
          </a:p>
        </p:txBody>
      </p:sp>
      <p:sp>
        <p:nvSpPr>
          <p:cNvPr id="10" name="Text 8"/>
          <p:cNvSpPr/>
          <p:nvPr/>
        </p:nvSpPr>
        <p:spPr>
          <a:xfrm>
            <a:off x="5443776" y="3092648"/>
            <a:ext cx="3742730"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El ancho de banda de datos (MB/s). Importante para procesar grandes ficheros secuencialmente.</a:t>
            </a:r>
            <a:endParaRPr lang="en-US" sz="1750" dirty="0"/>
          </a:p>
        </p:txBody>
      </p:sp>
      <p:sp>
        <p:nvSpPr>
          <p:cNvPr id="11" name="Text 9"/>
          <p:cNvSpPr/>
          <p:nvPr/>
        </p:nvSpPr>
        <p:spPr>
          <a:xfrm>
            <a:off x="5443776" y="4680347"/>
            <a:ext cx="3742730"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Los volúmenes </a:t>
            </a:r>
            <a:r>
              <a:rPr lang="en-US" sz="1750" b="1" dirty="0">
                <a:solidFill>
                  <a:srgbClr val="4950BC"/>
                </a:solidFill>
                <a:latin typeface="Inter" pitchFamily="34" charset="0"/>
                <a:ea typeface="Inter" pitchFamily="34" charset="-122"/>
                <a:cs typeface="Inter" pitchFamily="34" charset="-120"/>
              </a:rPr>
              <a:t>EBS st1</a:t>
            </a:r>
            <a:r>
              <a:rPr lang="en-US" sz="1750" dirty="0">
                <a:solidFill>
                  <a:srgbClr val="272525"/>
                </a:solidFill>
                <a:latin typeface="Inter" pitchFamily="34" charset="0"/>
                <a:ea typeface="Inter" pitchFamily="34" charset="-122"/>
                <a:cs typeface="Inter" pitchFamily="34" charset="-120"/>
              </a:rPr>
              <a:t> están optimizados para esto. </a:t>
            </a:r>
            <a:r>
              <a:rPr lang="en-US" sz="1750" b="1" dirty="0">
                <a:solidFill>
                  <a:srgbClr val="272525"/>
                </a:solidFill>
                <a:latin typeface="Inter" pitchFamily="34" charset="0"/>
                <a:ea typeface="Inter" pitchFamily="34" charset="-122"/>
                <a:cs typeface="Inter" pitchFamily="34" charset="-120"/>
              </a:rPr>
              <a:t>S3</a:t>
            </a:r>
            <a:r>
              <a:rPr lang="en-US" sz="1750" dirty="0">
                <a:solidFill>
                  <a:srgbClr val="272525"/>
                </a:solidFill>
                <a:latin typeface="Inter" pitchFamily="34" charset="0"/>
                <a:ea typeface="Inter" pitchFamily="34" charset="-122"/>
                <a:cs typeface="Inter" pitchFamily="34" charset="-120"/>
              </a:rPr>
              <a:t> ofrece un </a:t>
            </a:r>
            <a:r>
              <a:rPr lang="en-US" sz="1750" i="1" dirty="0">
                <a:solidFill>
                  <a:srgbClr val="272525"/>
                </a:solidFill>
                <a:latin typeface="Inter" pitchFamily="34" charset="0"/>
                <a:ea typeface="Inter" pitchFamily="34" charset="-122"/>
                <a:cs typeface="Inter" pitchFamily="34" charset="-120"/>
              </a:rPr>
              <a:t>throughput</a:t>
            </a:r>
            <a:r>
              <a:rPr lang="en-US" sz="1750" dirty="0">
                <a:solidFill>
                  <a:srgbClr val="272525"/>
                </a:solidFill>
                <a:latin typeface="Inter" pitchFamily="34" charset="0"/>
                <a:ea typeface="Inter" pitchFamily="34" charset="-122"/>
                <a:cs typeface="Inter" pitchFamily="34" charset="-120"/>
              </a:rPr>
              <a:t> masivamente escalable.</a:t>
            </a:r>
            <a:endParaRPr lang="en-US" sz="1750" dirty="0"/>
          </a:p>
        </p:txBody>
      </p:sp>
      <p:sp>
        <p:nvSpPr>
          <p:cNvPr id="12" name="Text 10"/>
          <p:cNvSpPr/>
          <p:nvPr/>
        </p:nvSpPr>
        <p:spPr>
          <a:xfrm>
            <a:off x="5443776" y="6268045"/>
            <a:ext cx="3742730"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Esencial para la ingesta y procesamiento de grandes datasets de imágenes o vídeo.</a:t>
            </a:r>
            <a:endParaRPr lang="en-US" sz="1750" dirty="0"/>
          </a:p>
        </p:txBody>
      </p:sp>
      <p:sp>
        <p:nvSpPr>
          <p:cNvPr id="13" name="Shape 11"/>
          <p:cNvSpPr/>
          <p:nvPr/>
        </p:nvSpPr>
        <p:spPr>
          <a:xfrm>
            <a:off x="9640133" y="1808440"/>
            <a:ext cx="4196358" cy="226814"/>
          </a:xfrm>
          <a:prstGeom prst="roundRect">
            <a:avLst>
              <a:gd name="adj" fmla="val 42003"/>
            </a:avLst>
          </a:prstGeom>
          <a:solidFill>
            <a:srgbClr val="DADBF1"/>
          </a:solidFill>
          <a:ln w="7620">
            <a:solidFill>
              <a:srgbClr val="C0C1D7"/>
            </a:solidFill>
            <a:prstDash val="solid"/>
          </a:ln>
        </p:spPr>
      </p:sp>
      <p:sp>
        <p:nvSpPr>
          <p:cNvPr id="14" name="Text 12"/>
          <p:cNvSpPr/>
          <p:nvPr/>
        </p:nvSpPr>
        <p:spPr>
          <a:xfrm>
            <a:off x="9866948" y="2262068"/>
            <a:ext cx="3742730" cy="708660"/>
          </a:xfrm>
          <a:prstGeom prst="rect">
            <a:avLst/>
          </a:prstGeom>
          <a:noFill/>
          <a:ln/>
        </p:spPr>
        <p:txBody>
          <a:bodyPr wrap="squar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IOPS (Operaciones de E/S por segundo)</a:t>
            </a:r>
            <a:endParaRPr lang="en-US" sz="2200" dirty="0"/>
          </a:p>
        </p:txBody>
      </p:sp>
      <p:sp>
        <p:nvSpPr>
          <p:cNvPr id="15" name="Text 13"/>
          <p:cNvSpPr/>
          <p:nvPr/>
        </p:nvSpPr>
        <p:spPr>
          <a:xfrm>
            <a:off x="9866948" y="3106817"/>
            <a:ext cx="3742730"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El número de operaciones de lectura/escritura por segundo. Crítico para cargas de trabajo transaccionales.</a:t>
            </a:r>
            <a:endParaRPr lang="en-US" sz="1750" dirty="0"/>
          </a:p>
        </p:txBody>
      </p:sp>
      <p:sp>
        <p:nvSpPr>
          <p:cNvPr id="16" name="Text 14"/>
          <p:cNvSpPr/>
          <p:nvPr/>
        </p:nvSpPr>
        <p:spPr>
          <a:xfrm>
            <a:off x="9866948" y="4694515"/>
            <a:ext cx="3742730"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Los volúmenes </a:t>
            </a:r>
            <a:r>
              <a:rPr lang="en-US" sz="1750" b="1" dirty="0">
                <a:solidFill>
                  <a:srgbClr val="4950BC"/>
                </a:solidFill>
                <a:latin typeface="Inter" pitchFamily="34" charset="0"/>
                <a:ea typeface="Inter" pitchFamily="34" charset="-122"/>
                <a:cs typeface="Inter" pitchFamily="34" charset="-120"/>
              </a:rPr>
              <a:t>EBS io2</a:t>
            </a:r>
            <a:r>
              <a:rPr lang="en-US" sz="1750" dirty="0">
                <a:solidFill>
                  <a:srgbClr val="272525"/>
                </a:solidFill>
                <a:latin typeface="Inter" pitchFamily="34" charset="0"/>
                <a:ea typeface="Inter" pitchFamily="34" charset="-122"/>
                <a:cs typeface="Inter" pitchFamily="34" charset="-120"/>
              </a:rPr>
              <a:t> están optimizados para esto.</a:t>
            </a:r>
            <a:endParaRPr lang="en-US" sz="1750" dirty="0"/>
          </a:p>
        </p:txBody>
      </p:sp>
      <p:sp>
        <p:nvSpPr>
          <p:cNvPr id="17" name="Text 15"/>
          <p:cNvSpPr/>
          <p:nvPr/>
        </p:nvSpPr>
        <p:spPr>
          <a:xfrm>
            <a:off x="9866948" y="5556409"/>
            <a:ext cx="3742730"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Clave para bases de datos que almacenan metadatos de experimentos o características de modelos.</a:t>
            </a:r>
            <a:endParaRPr lang="en-US" sz="17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633889" y="500539"/>
            <a:ext cx="5804654" cy="565904"/>
          </a:xfrm>
          <a:prstGeom prst="rect">
            <a:avLst/>
          </a:prstGeom>
          <a:noFill/>
          <a:ln/>
        </p:spPr>
        <p:txBody>
          <a:bodyPr wrap="none" lIns="0" tIns="0" rIns="0" bIns="0" rtlCol="0" anchor="t"/>
          <a:lstStyle/>
          <a:p>
            <a:pPr marL="0" indent="0" algn="l">
              <a:lnSpc>
                <a:spcPts val="4450"/>
              </a:lnSpc>
              <a:buNone/>
            </a:pPr>
            <a:r>
              <a:rPr lang="en-US" sz="3550" b="1" dirty="0">
                <a:solidFill>
                  <a:srgbClr val="000000"/>
                </a:solidFill>
                <a:latin typeface="Inter Bold" pitchFamily="34" charset="0"/>
                <a:ea typeface="Inter Bold" pitchFamily="34" charset="-122"/>
                <a:cs typeface="Inter Bold" pitchFamily="34" charset="-120"/>
              </a:rPr>
              <a:t>Consideraciones de Coste</a:t>
            </a:r>
            <a:endParaRPr lang="en-US" sz="3550" dirty="0"/>
          </a:p>
        </p:txBody>
      </p:sp>
      <p:sp>
        <p:nvSpPr>
          <p:cNvPr id="3" name="Text 1"/>
          <p:cNvSpPr/>
          <p:nvPr/>
        </p:nvSpPr>
        <p:spPr>
          <a:xfrm>
            <a:off x="633889" y="1428631"/>
            <a:ext cx="13362623" cy="289679"/>
          </a:xfrm>
          <a:prstGeom prst="rect">
            <a:avLst/>
          </a:prstGeom>
          <a:noFill/>
          <a:ln/>
        </p:spPr>
        <p:txBody>
          <a:bodyPr wrap="none" lIns="0" tIns="0" rIns="0" bIns="0" rtlCol="0" anchor="t"/>
          <a:lstStyle/>
          <a:p>
            <a:pPr marL="0" indent="0" algn="l">
              <a:lnSpc>
                <a:spcPts val="2250"/>
              </a:lnSpc>
              <a:buNone/>
            </a:pPr>
            <a:r>
              <a:rPr lang="en-US" dirty="0">
                <a:solidFill>
                  <a:srgbClr val="272525"/>
                </a:solidFill>
                <a:latin typeface="Inter" pitchFamily="34" charset="0"/>
                <a:ea typeface="Inter" pitchFamily="34" charset="-122"/>
                <a:cs typeface="Inter" pitchFamily="34" charset="-120"/>
              </a:rPr>
              <a:t>El coste en la nube nunca es una sola cifra. Debes considerar tres ejes:</a:t>
            </a:r>
            <a:endParaRPr lang="en-US" dirty="0"/>
          </a:p>
        </p:txBody>
      </p:sp>
      <p:sp>
        <p:nvSpPr>
          <p:cNvPr id="4" name="Text 2"/>
          <p:cNvSpPr/>
          <p:nvPr/>
        </p:nvSpPr>
        <p:spPr>
          <a:xfrm>
            <a:off x="1709499" y="3507224"/>
            <a:ext cx="2905006" cy="282893"/>
          </a:xfrm>
          <a:prstGeom prst="rect">
            <a:avLst/>
          </a:prstGeom>
          <a:noFill/>
          <a:ln/>
        </p:spPr>
        <p:txBody>
          <a:bodyPr wrap="none" lIns="0" tIns="0" rIns="0" bIns="0" rtlCol="0" anchor="t"/>
          <a:lstStyle/>
          <a:p>
            <a:pPr marL="0" indent="0" algn="r">
              <a:lnSpc>
                <a:spcPts val="2200"/>
              </a:lnSpc>
              <a:buNone/>
            </a:pPr>
            <a:r>
              <a:rPr lang="en-US" sz="1750" b="1" dirty="0">
                <a:solidFill>
                  <a:srgbClr val="272525"/>
                </a:solidFill>
                <a:latin typeface="Inter Bold" pitchFamily="34" charset="0"/>
                <a:ea typeface="Inter Bold" pitchFamily="34" charset="-122"/>
                <a:cs typeface="Inter Bold" pitchFamily="34" charset="-120"/>
              </a:rPr>
              <a:t>Coste de Almacenamiento</a:t>
            </a:r>
            <a:endParaRPr lang="en-US" sz="1750" dirty="0"/>
          </a:p>
        </p:txBody>
      </p:sp>
      <p:sp>
        <p:nvSpPr>
          <p:cNvPr id="5" name="Text 3"/>
          <p:cNvSpPr/>
          <p:nvPr/>
        </p:nvSpPr>
        <p:spPr>
          <a:xfrm>
            <a:off x="633889" y="3898702"/>
            <a:ext cx="3980617" cy="579358"/>
          </a:xfrm>
          <a:prstGeom prst="rect">
            <a:avLst/>
          </a:prstGeom>
          <a:noFill/>
          <a:ln/>
        </p:spPr>
        <p:txBody>
          <a:bodyPr wrap="square" lIns="0" tIns="0" rIns="0" bIns="0" rtlCol="0" anchor="t"/>
          <a:lstStyle/>
          <a:p>
            <a:pPr marL="0" indent="0" algn="r">
              <a:lnSpc>
                <a:spcPts val="2250"/>
              </a:lnSpc>
              <a:buNone/>
            </a:pPr>
            <a:r>
              <a:rPr lang="en-US" sz="1400" dirty="0">
                <a:solidFill>
                  <a:srgbClr val="272525"/>
                </a:solidFill>
                <a:latin typeface="Inter" pitchFamily="34" charset="0"/>
                <a:ea typeface="Inter" pitchFamily="34" charset="-122"/>
                <a:cs typeface="Inter" pitchFamily="34" charset="-120"/>
              </a:rPr>
              <a:t>Lo que pagas por los datos en reposo, medido en </a:t>
            </a:r>
            <a:r>
              <a:rPr lang="en-US" sz="1400" b="1" dirty="0">
                <a:solidFill>
                  <a:srgbClr val="272525"/>
                </a:solidFill>
                <a:latin typeface="Inter" pitchFamily="34" charset="0"/>
                <a:ea typeface="Inter" pitchFamily="34" charset="-122"/>
                <a:cs typeface="Inter" pitchFamily="34" charset="-120"/>
              </a:rPr>
              <a:t>$/GB/mes</a:t>
            </a:r>
            <a:r>
              <a:rPr lang="en-US" sz="1400" dirty="0">
                <a:solidFill>
                  <a:srgbClr val="272525"/>
                </a:solidFill>
                <a:latin typeface="Inter" pitchFamily="34" charset="0"/>
                <a:ea typeface="Inter" pitchFamily="34" charset="-122"/>
                <a:cs typeface="Inter" pitchFamily="34" charset="-120"/>
              </a:rPr>
              <a:t>.</a:t>
            </a:r>
            <a:endParaRPr lang="en-US" sz="1400" dirty="0"/>
          </a:p>
        </p:txBody>
      </p:sp>
      <p:sp>
        <p:nvSpPr>
          <p:cNvPr id="6" name="Text 4"/>
          <p:cNvSpPr/>
          <p:nvPr/>
        </p:nvSpPr>
        <p:spPr>
          <a:xfrm>
            <a:off x="633889" y="4586645"/>
            <a:ext cx="3980617" cy="579358"/>
          </a:xfrm>
          <a:prstGeom prst="rect">
            <a:avLst/>
          </a:prstGeom>
          <a:noFill/>
          <a:ln/>
        </p:spPr>
        <p:txBody>
          <a:bodyPr wrap="square" lIns="0" tIns="0" rIns="0" bIns="0" rtlCol="0" anchor="t"/>
          <a:lstStyle/>
          <a:p>
            <a:pPr marL="0" indent="0" algn="r">
              <a:lnSpc>
                <a:spcPts val="2250"/>
              </a:lnSpc>
              <a:buNone/>
            </a:pPr>
            <a:r>
              <a:rPr lang="en-US" sz="1400" dirty="0">
                <a:solidFill>
                  <a:srgbClr val="272525"/>
                </a:solidFill>
                <a:latin typeface="Inter" pitchFamily="34" charset="0"/>
                <a:ea typeface="Inter" pitchFamily="34" charset="-122"/>
                <a:cs typeface="Inter" pitchFamily="34" charset="-120"/>
              </a:rPr>
              <a:t>Varía enormemente entre clases (S3 Standard vs Glacier Deep Archive).</a:t>
            </a:r>
            <a:endParaRPr lang="en-US" sz="1400" dirty="0"/>
          </a:p>
        </p:txBody>
      </p:sp>
      <p:sp>
        <p:nvSpPr>
          <p:cNvPr id="7" name="Text 5"/>
          <p:cNvSpPr/>
          <p:nvPr/>
        </p:nvSpPr>
        <p:spPr>
          <a:xfrm>
            <a:off x="633889" y="5274588"/>
            <a:ext cx="3980617" cy="869037"/>
          </a:xfrm>
          <a:prstGeom prst="rect">
            <a:avLst/>
          </a:prstGeom>
          <a:noFill/>
          <a:ln/>
        </p:spPr>
        <p:txBody>
          <a:bodyPr wrap="square" lIns="0" tIns="0" rIns="0" bIns="0" rtlCol="0" anchor="t"/>
          <a:lstStyle/>
          <a:p>
            <a:pPr marL="0" indent="0" algn="r">
              <a:lnSpc>
                <a:spcPts val="2250"/>
              </a:lnSpc>
              <a:buNone/>
            </a:pPr>
            <a:r>
              <a:rPr lang="en-US" sz="1400" dirty="0">
                <a:solidFill>
                  <a:srgbClr val="272525"/>
                </a:solidFill>
                <a:latin typeface="Inter" pitchFamily="34" charset="0"/>
                <a:ea typeface="Inter" pitchFamily="34" charset="-122"/>
                <a:cs typeface="Inter" pitchFamily="34" charset="-120"/>
              </a:rPr>
              <a:t>Estrategia: Usar políticas de ciclo de vida para mover datos automáticamente a clases más baratas según envejecen.</a:t>
            </a:r>
            <a:endParaRPr lang="en-US" sz="1400" dirty="0"/>
          </a:p>
        </p:txBody>
      </p:sp>
      <p:pic>
        <p:nvPicPr>
          <p:cNvPr id="8" name="Image 0" descr="preencoded.png"/>
          <p:cNvPicPr>
            <a:picLocks noChangeAspect="1"/>
          </p:cNvPicPr>
          <p:nvPr/>
        </p:nvPicPr>
        <p:blipFill>
          <a:blip r:embed="rId3"/>
          <a:stretch>
            <a:fillRect/>
          </a:stretch>
        </p:blipFill>
        <p:spPr>
          <a:xfrm>
            <a:off x="4976693" y="2486978"/>
            <a:ext cx="4676894" cy="4676894"/>
          </a:xfrm>
          <a:prstGeom prst="rect">
            <a:avLst/>
          </a:prstGeom>
        </p:spPr>
      </p:pic>
      <p:pic>
        <p:nvPicPr>
          <p:cNvPr id="9" name="Image 1" descr="preencoded.png"/>
          <p:cNvPicPr>
            <a:picLocks noChangeAspect="1"/>
          </p:cNvPicPr>
          <p:nvPr/>
        </p:nvPicPr>
        <p:blipFill>
          <a:blip r:embed="rId4"/>
          <a:stretch>
            <a:fillRect/>
          </a:stretch>
        </p:blipFill>
        <p:spPr>
          <a:xfrm>
            <a:off x="5542717" y="4655939"/>
            <a:ext cx="270986" cy="338733"/>
          </a:xfrm>
          <a:prstGeom prst="rect">
            <a:avLst/>
          </a:prstGeom>
        </p:spPr>
      </p:pic>
      <p:sp>
        <p:nvSpPr>
          <p:cNvPr id="10" name="Text 6"/>
          <p:cNvSpPr/>
          <p:nvPr/>
        </p:nvSpPr>
        <p:spPr>
          <a:xfrm>
            <a:off x="9925169" y="1922026"/>
            <a:ext cx="2441496" cy="282893"/>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Coste de Operaciones</a:t>
            </a:r>
            <a:endParaRPr lang="en-US" sz="1750" dirty="0"/>
          </a:p>
        </p:txBody>
      </p:sp>
      <p:sp>
        <p:nvSpPr>
          <p:cNvPr id="11" name="Text 7"/>
          <p:cNvSpPr/>
          <p:nvPr/>
        </p:nvSpPr>
        <p:spPr>
          <a:xfrm>
            <a:off x="9925169" y="2313503"/>
            <a:ext cx="4071342" cy="869037"/>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Lo que pagas por interactuar con los datos. Medido en </a:t>
            </a:r>
            <a:r>
              <a:rPr lang="en-US" sz="1400" b="1" dirty="0">
                <a:solidFill>
                  <a:srgbClr val="272525"/>
                </a:solidFill>
                <a:latin typeface="Inter" pitchFamily="34" charset="0"/>
                <a:ea typeface="Inter" pitchFamily="34" charset="-122"/>
                <a:cs typeface="Inter" pitchFamily="34" charset="-120"/>
              </a:rPr>
              <a:t>$/1000 peticiones</a:t>
            </a:r>
            <a:r>
              <a:rPr lang="en-US" sz="1400" dirty="0">
                <a:solidFill>
                  <a:srgbClr val="272525"/>
                </a:solidFill>
                <a:latin typeface="Inter" pitchFamily="34" charset="0"/>
                <a:ea typeface="Inter" pitchFamily="34" charset="-122"/>
                <a:cs typeface="Inter" pitchFamily="34" charset="-120"/>
              </a:rPr>
              <a:t> (GET, PUT, LIST).</a:t>
            </a:r>
            <a:endParaRPr lang="en-US" sz="1400" dirty="0"/>
          </a:p>
        </p:txBody>
      </p:sp>
      <p:sp>
        <p:nvSpPr>
          <p:cNvPr id="12" name="Text 8"/>
          <p:cNvSpPr/>
          <p:nvPr/>
        </p:nvSpPr>
        <p:spPr>
          <a:xfrm>
            <a:off x="9925169" y="3291126"/>
            <a:ext cx="4071342" cy="869037"/>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En S3, las clases de acceso poco frecuente tienen un coste de operación (recuperación) más alto.</a:t>
            </a:r>
            <a:endParaRPr lang="en-US" sz="1400" dirty="0"/>
          </a:p>
        </p:txBody>
      </p:sp>
      <p:sp>
        <p:nvSpPr>
          <p:cNvPr id="13" name="Text 9"/>
          <p:cNvSpPr/>
          <p:nvPr/>
        </p:nvSpPr>
        <p:spPr>
          <a:xfrm>
            <a:off x="9925169" y="4268748"/>
            <a:ext cx="4071342" cy="579358"/>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Estrategia: Considerar la frecuencia de acceso al elegir la clase adecuada.</a:t>
            </a:r>
            <a:endParaRPr lang="en-US" sz="1400" dirty="0"/>
          </a:p>
        </p:txBody>
      </p:sp>
      <p:pic>
        <p:nvPicPr>
          <p:cNvPr id="14" name="Image 2" descr="preencoded.png"/>
          <p:cNvPicPr>
            <a:picLocks noChangeAspect="1"/>
          </p:cNvPicPr>
          <p:nvPr/>
        </p:nvPicPr>
        <p:blipFill>
          <a:blip r:embed="rId5"/>
          <a:stretch>
            <a:fillRect/>
          </a:stretch>
        </p:blipFill>
        <p:spPr>
          <a:xfrm>
            <a:off x="4976693" y="2486978"/>
            <a:ext cx="4676894" cy="4676894"/>
          </a:xfrm>
          <a:prstGeom prst="rect">
            <a:avLst/>
          </a:prstGeom>
        </p:spPr>
      </p:pic>
      <p:pic>
        <p:nvPicPr>
          <p:cNvPr id="15" name="Image 3" descr="preencoded.png"/>
          <p:cNvPicPr>
            <a:picLocks noChangeAspect="1"/>
          </p:cNvPicPr>
          <p:nvPr/>
        </p:nvPicPr>
        <p:blipFill>
          <a:blip r:embed="rId6"/>
          <a:stretch>
            <a:fillRect/>
          </a:stretch>
        </p:blipFill>
        <p:spPr>
          <a:xfrm>
            <a:off x="7998023" y="3238381"/>
            <a:ext cx="270986" cy="338733"/>
          </a:xfrm>
          <a:prstGeom prst="rect">
            <a:avLst/>
          </a:prstGeom>
        </p:spPr>
      </p:pic>
      <p:sp>
        <p:nvSpPr>
          <p:cNvPr id="16" name="Text 10"/>
          <p:cNvSpPr/>
          <p:nvPr/>
        </p:nvSpPr>
        <p:spPr>
          <a:xfrm>
            <a:off x="9925169" y="5119687"/>
            <a:ext cx="2568059" cy="282893"/>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Coste de Transferencia</a:t>
            </a:r>
            <a:endParaRPr lang="en-US" sz="1750" dirty="0"/>
          </a:p>
        </p:txBody>
      </p:sp>
      <p:sp>
        <p:nvSpPr>
          <p:cNvPr id="17" name="Text 11"/>
          <p:cNvSpPr/>
          <p:nvPr/>
        </p:nvSpPr>
        <p:spPr>
          <a:xfrm>
            <a:off x="9925169" y="5511165"/>
            <a:ext cx="4071342" cy="579358"/>
          </a:xfrm>
          <a:prstGeom prst="rect">
            <a:avLst/>
          </a:prstGeom>
          <a:noFill/>
          <a:ln/>
        </p:spPr>
        <p:txBody>
          <a:bodyPr wrap="square" lIns="0" tIns="0" rIns="0" bIns="0" rtlCol="0" anchor="t"/>
          <a:lstStyle/>
          <a:p>
            <a:pPr marL="342900" indent="-342900" algn="l">
              <a:lnSpc>
                <a:spcPts val="2250"/>
              </a:lnSpc>
              <a:buSzPct val="100000"/>
              <a:buChar char="•"/>
            </a:pPr>
            <a:r>
              <a:rPr lang="en-US" sz="1400" dirty="0">
                <a:solidFill>
                  <a:srgbClr val="272525"/>
                </a:solidFill>
                <a:latin typeface="Inter" pitchFamily="34" charset="0"/>
                <a:ea typeface="Inter" pitchFamily="34" charset="-122"/>
                <a:cs typeface="Inter" pitchFamily="34" charset="-120"/>
              </a:rPr>
              <a:t>Transferencia </a:t>
            </a:r>
            <a:r>
              <a:rPr lang="en-US" sz="1400" b="1" dirty="0">
                <a:solidFill>
                  <a:srgbClr val="272525"/>
                </a:solidFill>
                <a:latin typeface="Inter" pitchFamily="34" charset="0"/>
                <a:ea typeface="Inter" pitchFamily="34" charset="-122"/>
                <a:cs typeface="Inter" pitchFamily="34" charset="-120"/>
              </a:rPr>
              <a:t>entrante</a:t>
            </a:r>
            <a:r>
              <a:rPr lang="en-US" sz="1400" dirty="0">
                <a:solidFill>
                  <a:srgbClr val="272525"/>
                </a:solidFill>
                <a:latin typeface="Inter" pitchFamily="34" charset="0"/>
                <a:ea typeface="Inter" pitchFamily="34" charset="-122"/>
                <a:cs typeface="Inter" pitchFamily="34" charset="-120"/>
              </a:rPr>
              <a:t> (hacia la nube): Generalmente </a:t>
            </a:r>
            <a:r>
              <a:rPr lang="en-US" sz="1400" b="1" dirty="0">
                <a:solidFill>
                  <a:srgbClr val="272525"/>
                </a:solidFill>
                <a:latin typeface="Inter" pitchFamily="34" charset="0"/>
                <a:ea typeface="Inter" pitchFamily="34" charset="-122"/>
                <a:cs typeface="Inter" pitchFamily="34" charset="-120"/>
              </a:rPr>
              <a:t>gratis</a:t>
            </a:r>
            <a:endParaRPr lang="en-US" sz="1400" dirty="0"/>
          </a:p>
        </p:txBody>
      </p:sp>
      <p:sp>
        <p:nvSpPr>
          <p:cNvPr id="18" name="Text 12"/>
          <p:cNvSpPr/>
          <p:nvPr/>
        </p:nvSpPr>
        <p:spPr>
          <a:xfrm>
            <a:off x="9925169" y="6153864"/>
            <a:ext cx="4071342" cy="579358"/>
          </a:xfrm>
          <a:prstGeom prst="rect">
            <a:avLst/>
          </a:prstGeom>
          <a:noFill/>
          <a:ln/>
        </p:spPr>
        <p:txBody>
          <a:bodyPr wrap="square" lIns="0" tIns="0" rIns="0" bIns="0" rtlCol="0" anchor="t"/>
          <a:lstStyle/>
          <a:p>
            <a:pPr marL="342900" indent="-342900" algn="l">
              <a:lnSpc>
                <a:spcPts val="2250"/>
              </a:lnSpc>
              <a:buSzPct val="100000"/>
              <a:buChar char="•"/>
            </a:pPr>
            <a:r>
              <a:rPr lang="en-US" sz="1400" dirty="0">
                <a:solidFill>
                  <a:srgbClr val="272525"/>
                </a:solidFill>
                <a:latin typeface="Inter" pitchFamily="34" charset="0"/>
                <a:ea typeface="Inter" pitchFamily="34" charset="-122"/>
                <a:cs typeface="Inter" pitchFamily="34" charset="-120"/>
              </a:rPr>
              <a:t>Transferencia </a:t>
            </a:r>
            <a:r>
              <a:rPr lang="en-US" sz="1400" b="1" dirty="0">
                <a:solidFill>
                  <a:srgbClr val="272525"/>
                </a:solidFill>
                <a:latin typeface="Inter" pitchFamily="34" charset="0"/>
                <a:ea typeface="Inter" pitchFamily="34" charset="-122"/>
                <a:cs typeface="Inter" pitchFamily="34" charset="-120"/>
              </a:rPr>
              <a:t>saliente</a:t>
            </a:r>
            <a:r>
              <a:rPr lang="en-US" sz="1400" dirty="0">
                <a:solidFill>
                  <a:srgbClr val="272525"/>
                </a:solidFill>
                <a:latin typeface="Inter" pitchFamily="34" charset="0"/>
                <a:ea typeface="Inter" pitchFamily="34" charset="-122"/>
                <a:cs typeface="Inter" pitchFamily="34" charset="-120"/>
              </a:rPr>
              <a:t> (desde la nube hacia Internet): </a:t>
            </a:r>
            <a:r>
              <a:rPr lang="en-US" sz="1400" b="1" dirty="0">
                <a:solidFill>
                  <a:srgbClr val="272525"/>
                </a:solidFill>
                <a:latin typeface="Inter" pitchFamily="34" charset="0"/>
                <a:ea typeface="Inter" pitchFamily="34" charset="-122"/>
                <a:cs typeface="Inter" pitchFamily="34" charset="-120"/>
              </a:rPr>
              <a:t>Nunca es gratis</a:t>
            </a:r>
            <a:endParaRPr lang="en-US" sz="1400" dirty="0"/>
          </a:p>
        </p:txBody>
      </p:sp>
      <p:sp>
        <p:nvSpPr>
          <p:cNvPr id="19" name="Text 13"/>
          <p:cNvSpPr/>
          <p:nvPr/>
        </p:nvSpPr>
        <p:spPr>
          <a:xfrm>
            <a:off x="9925169" y="6796564"/>
            <a:ext cx="4071342" cy="289679"/>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272525"/>
                </a:solidFill>
                <a:latin typeface="Inter" pitchFamily="34" charset="0"/>
                <a:ea typeface="Inter" pitchFamily="34" charset="-122"/>
                <a:cs typeface="Inter" pitchFamily="34" charset="-120"/>
              </a:rPr>
              <a:t>Transferencia entre regiones: Tiene coste</a:t>
            </a:r>
            <a:endParaRPr lang="en-US" sz="1400" dirty="0"/>
          </a:p>
        </p:txBody>
      </p:sp>
      <p:sp>
        <p:nvSpPr>
          <p:cNvPr id="20" name="Text 14"/>
          <p:cNvSpPr/>
          <p:nvPr/>
        </p:nvSpPr>
        <p:spPr>
          <a:xfrm>
            <a:off x="9925169" y="7149584"/>
            <a:ext cx="4071342" cy="579358"/>
          </a:xfrm>
          <a:prstGeom prst="rect">
            <a:avLst/>
          </a:prstGeom>
          <a:noFill/>
          <a:ln/>
        </p:spPr>
        <p:txBody>
          <a:bodyPr wrap="square" lIns="0" tIns="0" rIns="0" bIns="0" rtlCol="0" anchor="t"/>
          <a:lstStyle/>
          <a:p>
            <a:pPr marL="342900" indent="-342900" algn="l">
              <a:lnSpc>
                <a:spcPts val="2250"/>
              </a:lnSpc>
              <a:buSzPct val="100000"/>
              <a:buChar char="•"/>
            </a:pPr>
            <a:r>
              <a:rPr lang="en-US" sz="1400" dirty="0">
                <a:solidFill>
                  <a:srgbClr val="272525"/>
                </a:solidFill>
                <a:latin typeface="Inter" pitchFamily="34" charset="0"/>
                <a:ea typeface="Inter" pitchFamily="34" charset="-122"/>
                <a:cs typeface="Inter" pitchFamily="34" charset="-120"/>
              </a:rPr>
              <a:t>Dentro de la misma región: Generalmente gratis en la misma AZ</a:t>
            </a:r>
            <a:endParaRPr lang="en-US" sz="1400" dirty="0"/>
          </a:p>
        </p:txBody>
      </p:sp>
      <p:pic>
        <p:nvPicPr>
          <p:cNvPr id="21" name="Image 4" descr="preencoded.png"/>
          <p:cNvPicPr>
            <a:picLocks noChangeAspect="1"/>
          </p:cNvPicPr>
          <p:nvPr/>
        </p:nvPicPr>
        <p:blipFill>
          <a:blip r:embed="rId7"/>
          <a:stretch>
            <a:fillRect/>
          </a:stretch>
        </p:blipFill>
        <p:spPr>
          <a:xfrm>
            <a:off x="4976693" y="2486978"/>
            <a:ext cx="4676894" cy="4676894"/>
          </a:xfrm>
          <a:prstGeom prst="rect">
            <a:avLst/>
          </a:prstGeom>
        </p:spPr>
      </p:pic>
      <p:pic>
        <p:nvPicPr>
          <p:cNvPr id="22" name="Image 5" descr="preencoded.png"/>
          <p:cNvPicPr>
            <a:picLocks noChangeAspect="1"/>
          </p:cNvPicPr>
          <p:nvPr/>
        </p:nvPicPr>
        <p:blipFill>
          <a:blip r:embed="rId8"/>
          <a:stretch>
            <a:fillRect/>
          </a:stretch>
        </p:blipFill>
        <p:spPr>
          <a:xfrm>
            <a:off x="7998023" y="6073497"/>
            <a:ext cx="270986" cy="33873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46748" y="650677"/>
            <a:ext cx="7850505" cy="1154906"/>
          </a:xfrm>
          <a:prstGeom prst="rect">
            <a:avLst/>
          </a:prstGeom>
          <a:noFill/>
          <a:ln/>
        </p:spPr>
        <p:txBody>
          <a:bodyPr wrap="square" lIns="0" tIns="0" rIns="0" bIns="0" rtlCol="0" anchor="t"/>
          <a:lstStyle/>
          <a:p>
            <a:pPr marL="0" indent="0" algn="l">
              <a:lnSpc>
                <a:spcPts val="4500"/>
              </a:lnSpc>
              <a:buNone/>
            </a:pPr>
            <a:r>
              <a:rPr lang="en-US" sz="3600" b="1" dirty="0">
                <a:solidFill>
                  <a:srgbClr val="000000"/>
                </a:solidFill>
                <a:latin typeface="Inter Bold" pitchFamily="34" charset="0"/>
                <a:ea typeface="Inter Bold" pitchFamily="34" charset="-122"/>
                <a:cs typeface="Inter Bold" pitchFamily="34" charset="-120"/>
              </a:rPr>
              <a:t>La Tríada del Almacenamiento Cloud</a:t>
            </a:r>
            <a:endParaRPr lang="en-US" sz="3600" dirty="0"/>
          </a:p>
        </p:txBody>
      </p:sp>
      <p:sp>
        <p:nvSpPr>
          <p:cNvPr id="4" name="Text 1"/>
          <p:cNvSpPr/>
          <p:nvPr/>
        </p:nvSpPr>
        <p:spPr>
          <a:xfrm>
            <a:off x="646748" y="1739860"/>
            <a:ext cx="7850505" cy="591264"/>
          </a:xfrm>
          <a:prstGeom prst="rect">
            <a:avLst/>
          </a:prstGeom>
          <a:noFill/>
          <a:ln/>
        </p:spPr>
        <p:txBody>
          <a:bodyPr wrap="square" lIns="0" tIns="0" rIns="0" bIns="0" rtlCol="0" anchor="t"/>
          <a:lstStyle/>
          <a:p>
            <a:pPr marL="0" indent="0" algn="l">
              <a:lnSpc>
                <a:spcPts val="2300"/>
              </a:lnSpc>
              <a:buNone/>
            </a:pPr>
            <a:r>
              <a:rPr lang="en-US" dirty="0">
                <a:solidFill>
                  <a:srgbClr val="272525"/>
                </a:solidFill>
                <a:latin typeface="Inter"/>
                <a:ea typeface="Inter" pitchFamily="34" charset="-122"/>
                <a:cs typeface="Inter" pitchFamily="34" charset="-120"/>
              </a:rPr>
              <a:t>Introducción a los tres paradigmas fundamentales de almacenamiento en la nube, cada uno diseñado para un propósito específico.</a:t>
            </a:r>
            <a:endParaRPr lang="en-US">
              <a:latin typeface="Inter"/>
              <a:ea typeface="Calibri" panose="020F0502020204030204"/>
              <a:cs typeface="Calibri" panose="020F0502020204030204"/>
            </a:endParaRPr>
          </a:p>
        </p:txBody>
      </p:sp>
      <p:sp>
        <p:nvSpPr>
          <p:cNvPr id="5" name="Shape 2"/>
          <p:cNvSpPr/>
          <p:nvPr/>
        </p:nvSpPr>
        <p:spPr>
          <a:xfrm>
            <a:off x="646748" y="2881908"/>
            <a:ext cx="3832860" cy="2995136"/>
          </a:xfrm>
          <a:prstGeom prst="roundRect">
            <a:avLst>
              <a:gd name="adj" fmla="val 2591"/>
            </a:avLst>
          </a:prstGeom>
          <a:solidFill>
            <a:srgbClr val="FFFFFF"/>
          </a:solidFill>
          <a:ln w="22860">
            <a:solidFill>
              <a:srgbClr val="C0C1D7"/>
            </a:solidFill>
            <a:prstDash val="solid"/>
          </a:ln>
        </p:spPr>
      </p:sp>
      <p:sp>
        <p:nvSpPr>
          <p:cNvPr id="6" name="Text 3"/>
          <p:cNvSpPr/>
          <p:nvPr/>
        </p:nvSpPr>
        <p:spPr>
          <a:xfrm>
            <a:off x="854393" y="3089553"/>
            <a:ext cx="3178254" cy="288727"/>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Inter Bold" pitchFamily="34" charset="0"/>
                <a:ea typeface="Inter Bold" pitchFamily="34" charset="-122"/>
                <a:cs typeface="Inter Bold" pitchFamily="34" charset="-120"/>
              </a:rPr>
              <a:t>Almacenamiento de Objetos</a:t>
            </a:r>
            <a:endParaRPr lang="en-US" sz="1800" dirty="0"/>
          </a:p>
        </p:txBody>
      </p:sp>
      <p:sp>
        <p:nvSpPr>
          <p:cNvPr id="7" name="Text 4"/>
          <p:cNvSpPr/>
          <p:nvPr/>
        </p:nvSpPr>
        <p:spPr>
          <a:xfrm>
            <a:off x="854393" y="3489127"/>
            <a:ext cx="3417570" cy="591264"/>
          </a:xfrm>
          <a:prstGeom prst="rect">
            <a:avLst/>
          </a:prstGeom>
          <a:noFill/>
          <a:ln/>
        </p:spPr>
        <p:txBody>
          <a:bodyPr wrap="squar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Para escala masiva y datos no estructurados.</a:t>
            </a:r>
            <a:endParaRPr lang="en-US" sz="1450" dirty="0"/>
          </a:p>
        </p:txBody>
      </p:sp>
      <p:sp>
        <p:nvSpPr>
          <p:cNvPr id="8" name="Text 5"/>
          <p:cNvSpPr/>
          <p:nvPr/>
        </p:nvSpPr>
        <p:spPr>
          <a:xfrm>
            <a:off x="854393" y="4191238"/>
            <a:ext cx="3417570" cy="1182529"/>
          </a:xfrm>
          <a:prstGeom prst="rect">
            <a:avLst/>
          </a:prstGeom>
          <a:noFill/>
          <a:ln/>
        </p:spPr>
        <p:txBody>
          <a:bodyPr wrap="squar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Análogo a un servicio de guardería de objetos (valet key): entregas tu "objeto" (fichero) y te dan un ticket (ID único) para recuperarlo.</a:t>
            </a:r>
            <a:endParaRPr lang="en-US" sz="1450" dirty="0"/>
          </a:p>
        </p:txBody>
      </p:sp>
      <p:sp>
        <p:nvSpPr>
          <p:cNvPr id="9" name="Shape 6"/>
          <p:cNvSpPr/>
          <p:nvPr/>
        </p:nvSpPr>
        <p:spPr>
          <a:xfrm>
            <a:off x="4664393" y="2881908"/>
            <a:ext cx="3832860" cy="2995136"/>
          </a:xfrm>
          <a:prstGeom prst="roundRect">
            <a:avLst>
              <a:gd name="adj" fmla="val 2591"/>
            </a:avLst>
          </a:prstGeom>
          <a:solidFill>
            <a:srgbClr val="FFFFFF"/>
          </a:solidFill>
          <a:ln w="22860">
            <a:solidFill>
              <a:srgbClr val="C0C1D7"/>
            </a:solidFill>
            <a:prstDash val="solid"/>
          </a:ln>
        </p:spPr>
      </p:sp>
      <p:sp>
        <p:nvSpPr>
          <p:cNvPr id="10" name="Text 7"/>
          <p:cNvSpPr/>
          <p:nvPr/>
        </p:nvSpPr>
        <p:spPr>
          <a:xfrm>
            <a:off x="4872038" y="3089553"/>
            <a:ext cx="3214568" cy="288727"/>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Inter Bold" pitchFamily="34" charset="0"/>
                <a:ea typeface="Inter Bold" pitchFamily="34" charset="-122"/>
                <a:cs typeface="Inter Bold" pitchFamily="34" charset="-120"/>
              </a:rPr>
              <a:t>Almacenamiento de Bloques</a:t>
            </a:r>
            <a:endParaRPr lang="en-US" sz="1800" dirty="0"/>
          </a:p>
        </p:txBody>
      </p:sp>
      <p:sp>
        <p:nvSpPr>
          <p:cNvPr id="11" name="Text 8"/>
          <p:cNvSpPr/>
          <p:nvPr/>
        </p:nvSpPr>
        <p:spPr>
          <a:xfrm>
            <a:off x="4872038" y="3489127"/>
            <a:ext cx="3417570" cy="886897"/>
          </a:xfrm>
          <a:prstGeom prst="rect">
            <a:avLst/>
          </a:prstGeom>
          <a:noFill/>
          <a:ln/>
        </p:spPr>
        <p:txBody>
          <a:bodyPr wrap="squar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El almacenamiento de más alto rendimiento para cargas de trabajo estructuradas.</a:t>
            </a:r>
            <a:endParaRPr lang="en-US" sz="1450" dirty="0"/>
          </a:p>
        </p:txBody>
      </p:sp>
      <p:sp>
        <p:nvSpPr>
          <p:cNvPr id="12" name="Text 9"/>
          <p:cNvSpPr/>
          <p:nvPr/>
        </p:nvSpPr>
        <p:spPr>
          <a:xfrm>
            <a:off x="4872038" y="4486870"/>
            <a:ext cx="3417570" cy="1182529"/>
          </a:xfrm>
          <a:prstGeom prst="rect">
            <a:avLst/>
          </a:prstGeom>
          <a:noFill/>
          <a:ln/>
        </p:spPr>
        <p:txBody>
          <a:bodyPr wrap="squar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Análogo a un disco duro externo virtual que conectas a tu servidor. El sistema operativo lo controla por completo.</a:t>
            </a:r>
            <a:endParaRPr lang="en-US" sz="1450" dirty="0"/>
          </a:p>
        </p:txBody>
      </p:sp>
      <p:sp>
        <p:nvSpPr>
          <p:cNvPr id="13" name="Shape 10"/>
          <p:cNvSpPr/>
          <p:nvPr/>
        </p:nvSpPr>
        <p:spPr>
          <a:xfrm>
            <a:off x="646748" y="6061829"/>
            <a:ext cx="7850505" cy="1516975"/>
          </a:xfrm>
          <a:prstGeom prst="roundRect">
            <a:avLst>
              <a:gd name="adj" fmla="val 5117"/>
            </a:avLst>
          </a:prstGeom>
          <a:solidFill>
            <a:srgbClr val="FFFFFF"/>
          </a:solidFill>
          <a:ln w="22860">
            <a:solidFill>
              <a:srgbClr val="C0C1D7"/>
            </a:solidFill>
            <a:prstDash val="solid"/>
          </a:ln>
        </p:spPr>
      </p:sp>
      <p:sp>
        <p:nvSpPr>
          <p:cNvPr id="14" name="Text 11"/>
          <p:cNvSpPr/>
          <p:nvPr/>
        </p:nvSpPr>
        <p:spPr>
          <a:xfrm>
            <a:off x="854393" y="6269474"/>
            <a:ext cx="3276005" cy="288727"/>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Inter Bold" pitchFamily="34" charset="0"/>
                <a:ea typeface="Inter Bold" pitchFamily="34" charset="-122"/>
                <a:cs typeface="Inter Bold" pitchFamily="34" charset="-120"/>
              </a:rPr>
              <a:t>Almacenamiento de Ficheros</a:t>
            </a:r>
            <a:endParaRPr lang="en-US" sz="1800" dirty="0"/>
          </a:p>
        </p:txBody>
      </p:sp>
      <p:sp>
        <p:nvSpPr>
          <p:cNvPr id="15" name="Text 12"/>
          <p:cNvSpPr/>
          <p:nvPr/>
        </p:nvSpPr>
        <p:spPr>
          <a:xfrm>
            <a:off x="854393" y="6669048"/>
            <a:ext cx="7435215" cy="295632"/>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Para acceso compartido y jerarquías de directorios.</a:t>
            </a:r>
            <a:endParaRPr lang="en-US" sz="1450" dirty="0"/>
          </a:p>
        </p:txBody>
      </p:sp>
      <p:sp>
        <p:nvSpPr>
          <p:cNvPr id="16" name="Text 13"/>
          <p:cNvSpPr/>
          <p:nvPr/>
        </p:nvSpPr>
        <p:spPr>
          <a:xfrm>
            <a:off x="854393" y="7075527"/>
            <a:ext cx="7435215" cy="295632"/>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Análogo a una unidad de red compartida (NAS) en una empresa.</a:t>
            </a:r>
            <a:endParaRPr lang="en-US" sz="14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793790" y="1045964"/>
            <a:ext cx="6043613"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Resumen de la Sesión</a:t>
            </a:r>
            <a:endParaRPr lang="en-US" sz="4450" dirty="0"/>
          </a:p>
        </p:txBody>
      </p:sp>
      <p:sp>
        <p:nvSpPr>
          <p:cNvPr id="3" name="Text 1"/>
          <p:cNvSpPr/>
          <p:nvPr/>
        </p:nvSpPr>
        <p:spPr>
          <a:xfrm>
            <a:off x="793790" y="2321719"/>
            <a:ext cx="4550331"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Almacenamiento de Objetos (S3)</a:t>
            </a:r>
            <a:endParaRPr lang="en-US" sz="2200" dirty="0"/>
          </a:p>
        </p:txBody>
      </p:sp>
      <p:sp>
        <p:nvSpPr>
          <p:cNvPr id="4" name="Text 2"/>
          <p:cNvSpPr/>
          <p:nvPr/>
        </p:nvSpPr>
        <p:spPr>
          <a:xfrm>
            <a:off x="793790" y="290286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Para datos </a:t>
            </a:r>
            <a:r>
              <a:rPr lang="en-US" sz="1750" b="1" dirty="0">
                <a:solidFill>
                  <a:srgbClr val="4950BC"/>
                </a:solidFill>
                <a:latin typeface="Inter" pitchFamily="34" charset="0"/>
                <a:ea typeface="Inter" pitchFamily="34" charset="-122"/>
                <a:cs typeface="Inter" pitchFamily="34" charset="-120"/>
              </a:rPr>
              <a:t>no estructurados</a:t>
            </a:r>
            <a:r>
              <a:rPr lang="en-US" sz="1750" dirty="0">
                <a:solidFill>
                  <a:srgbClr val="272525"/>
                </a:solidFill>
                <a:latin typeface="Inter" pitchFamily="34" charset="0"/>
                <a:ea typeface="Inter" pitchFamily="34" charset="-122"/>
                <a:cs typeface="Inter" pitchFamily="34" charset="-120"/>
              </a:rPr>
              <a:t> a cualquier escala</a:t>
            </a:r>
            <a:endParaRPr lang="en-US" sz="1750" dirty="0"/>
          </a:p>
        </p:txBody>
      </p:sp>
      <p:sp>
        <p:nvSpPr>
          <p:cNvPr id="5" name="Text 3"/>
          <p:cNvSpPr/>
          <p:nvPr/>
        </p:nvSpPr>
        <p:spPr>
          <a:xfrm>
            <a:off x="793790" y="334506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Acceso vía </a:t>
            </a:r>
            <a:r>
              <a:rPr lang="en-US" sz="1750" b="1" dirty="0">
                <a:solidFill>
                  <a:srgbClr val="272525"/>
                </a:solidFill>
                <a:latin typeface="Inter" pitchFamily="34" charset="0"/>
                <a:ea typeface="Inter" pitchFamily="34" charset="-122"/>
                <a:cs typeface="Inter" pitchFamily="34" charset="-120"/>
              </a:rPr>
              <a:t>API</a:t>
            </a:r>
            <a:r>
              <a:rPr lang="en-US" sz="1750" dirty="0">
                <a:solidFill>
                  <a:srgbClr val="272525"/>
                </a:solidFill>
                <a:latin typeface="Inter" pitchFamily="34" charset="0"/>
                <a:ea typeface="Inter" pitchFamily="34" charset="-122"/>
                <a:cs typeface="Inter" pitchFamily="34" charset="-120"/>
              </a:rPr>
              <a:t>. Duradero, escalable y coste-efectivo</a:t>
            </a:r>
            <a:endParaRPr lang="en-US" sz="1750" dirty="0"/>
          </a:p>
        </p:txBody>
      </p:sp>
      <p:sp>
        <p:nvSpPr>
          <p:cNvPr id="6" name="Text 4"/>
          <p:cNvSpPr/>
          <p:nvPr/>
        </p:nvSpPr>
        <p:spPr>
          <a:xfrm>
            <a:off x="793790" y="378725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El </a:t>
            </a:r>
            <a:r>
              <a:rPr lang="en-US" sz="1750" b="1" dirty="0">
                <a:solidFill>
                  <a:srgbClr val="272525"/>
                </a:solidFill>
                <a:latin typeface="Inter" pitchFamily="34" charset="0"/>
                <a:ea typeface="Inter" pitchFamily="34" charset="-122"/>
                <a:cs typeface="Inter" pitchFamily="34" charset="-120"/>
              </a:rPr>
              <a:t>corazón del Data Lake</a:t>
            </a:r>
            <a:r>
              <a:rPr lang="en-US" sz="1750" dirty="0">
                <a:solidFill>
                  <a:srgbClr val="272525"/>
                </a:solidFill>
                <a:latin typeface="Inter" pitchFamily="34" charset="0"/>
                <a:ea typeface="Inter" pitchFamily="34" charset="-122"/>
                <a:cs typeface="Inter" pitchFamily="34" charset="-120"/>
              </a:rPr>
              <a:t> moderno para IA</a:t>
            </a:r>
            <a:endParaRPr lang="en-US" sz="1750" dirty="0"/>
          </a:p>
        </p:txBody>
      </p:sp>
      <p:sp>
        <p:nvSpPr>
          <p:cNvPr id="7" name="Text 5"/>
          <p:cNvSpPr/>
          <p:nvPr/>
        </p:nvSpPr>
        <p:spPr>
          <a:xfrm>
            <a:off x="793790" y="4229457"/>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Classes: Standard, IA, Glacier, adaptadas a diferentes patrones de acceso</a:t>
            </a:r>
            <a:endParaRPr lang="en-US" sz="1750" dirty="0"/>
          </a:p>
        </p:txBody>
      </p:sp>
      <p:sp>
        <p:nvSpPr>
          <p:cNvPr id="8" name="Text 6"/>
          <p:cNvSpPr/>
          <p:nvPr/>
        </p:nvSpPr>
        <p:spPr>
          <a:xfrm>
            <a:off x="793790" y="5034558"/>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Características clave: Versionado, Políticas de Ciclo de Vida, Replicación</a:t>
            </a:r>
            <a:endParaRPr lang="en-US" sz="1750" dirty="0"/>
          </a:p>
        </p:txBody>
      </p:sp>
      <p:sp>
        <p:nvSpPr>
          <p:cNvPr id="9" name="Text 7"/>
          <p:cNvSpPr/>
          <p:nvPr/>
        </p:nvSpPr>
        <p:spPr>
          <a:xfrm>
            <a:off x="7599521" y="2321719"/>
            <a:ext cx="4776668"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Almacenamiento de Bloques (EBS)</a:t>
            </a:r>
            <a:endParaRPr lang="en-US" sz="2200" dirty="0"/>
          </a:p>
        </p:txBody>
      </p:sp>
      <p:sp>
        <p:nvSpPr>
          <p:cNvPr id="10" name="Text 8"/>
          <p:cNvSpPr/>
          <p:nvPr/>
        </p:nvSpPr>
        <p:spPr>
          <a:xfrm>
            <a:off x="7599521" y="2902863"/>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Para datos </a:t>
            </a:r>
            <a:r>
              <a:rPr lang="en-US" sz="1750" b="1" dirty="0">
                <a:solidFill>
                  <a:srgbClr val="4950BC"/>
                </a:solidFill>
                <a:latin typeface="Inter" pitchFamily="34" charset="0"/>
                <a:ea typeface="Inter" pitchFamily="34" charset="-122"/>
                <a:cs typeface="Inter" pitchFamily="34" charset="-120"/>
              </a:rPr>
              <a:t>estructurados</a:t>
            </a:r>
            <a:r>
              <a:rPr lang="en-US" sz="1750" dirty="0">
                <a:solidFill>
                  <a:srgbClr val="272525"/>
                </a:solidFill>
                <a:latin typeface="Inter" pitchFamily="34" charset="0"/>
                <a:ea typeface="Inter" pitchFamily="34" charset="-122"/>
                <a:cs typeface="Inter" pitchFamily="34" charset="-120"/>
              </a:rPr>
              <a:t> que necesitan un sistema de ficheros</a:t>
            </a:r>
            <a:endParaRPr lang="en-US" sz="1750" dirty="0"/>
          </a:p>
        </p:txBody>
      </p:sp>
      <p:sp>
        <p:nvSpPr>
          <p:cNvPr id="11" name="Text 9"/>
          <p:cNvSpPr/>
          <p:nvPr/>
        </p:nvSpPr>
        <p:spPr>
          <a:xfrm>
            <a:off x="7599521" y="370796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Actúa como un </a:t>
            </a:r>
            <a:r>
              <a:rPr lang="en-US" sz="1750" b="1" dirty="0">
                <a:solidFill>
                  <a:srgbClr val="272525"/>
                </a:solidFill>
                <a:latin typeface="Inter" pitchFamily="34" charset="0"/>
                <a:ea typeface="Inter" pitchFamily="34" charset="-122"/>
                <a:cs typeface="Inter" pitchFamily="34" charset="-120"/>
              </a:rPr>
              <a:t>disco duro de red</a:t>
            </a:r>
            <a:r>
              <a:rPr lang="en-US" sz="1750" dirty="0">
                <a:solidFill>
                  <a:srgbClr val="272525"/>
                </a:solidFill>
                <a:latin typeface="Inter" pitchFamily="34" charset="0"/>
                <a:ea typeface="Inter" pitchFamily="34" charset="-122"/>
                <a:cs typeface="Inter" pitchFamily="34" charset="-120"/>
              </a:rPr>
              <a:t> para tus VMs (EC2)</a:t>
            </a:r>
            <a:endParaRPr lang="en-US" sz="1750" dirty="0"/>
          </a:p>
        </p:txBody>
      </p:sp>
      <p:sp>
        <p:nvSpPr>
          <p:cNvPr id="12" name="Text 10"/>
          <p:cNvSpPr/>
          <p:nvPr/>
        </p:nvSpPr>
        <p:spPr>
          <a:xfrm>
            <a:off x="7599521" y="4150162"/>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El </a:t>
            </a:r>
            <a:r>
              <a:rPr lang="en-US" sz="1750" b="1" dirty="0">
                <a:solidFill>
                  <a:srgbClr val="272525"/>
                </a:solidFill>
                <a:latin typeface="Inter" pitchFamily="34" charset="0"/>
                <a:ea typeface="Inter" pitchFamily="34" charset="-122"/>
                <a:cs typeface="Inter" pitchFamily="34" charset="-120"/>
              </a:rPr>
              <a:t>fundamento para BBDD</a:t>
            </a:r>
            <a:r>
              <a:rPr lang="en-US" sz="1750" dirty="0">
                <a:solidFill>
                  <a:srgbClr val="272525"/>
                </a:solidFill>
                <a:latin typeface="Inter" pitchFamily="34" charset="0"/>
                <a:ea typeface="Inter" pitchFamily="34" charset="-122"/>
                <a:cs typeface="Inter" pitchFamily="34" charset="-120"/>
              </a:rPr>
              <a:t> y cargas de trabajo de alto rendimiento</a:t>
            </a:r>
            <a:endParaRPr lang="en-US" sz="1750" dirty="0"/>
          </a:p>
        </p:txBody>
      </p:sp>
      <p:sp>
        <p:nvSpPr>
          <p:cNvPr id="13" name="Text 11"/>
          <p:cNvSpPr/>
          <p:nvPr/>
        </p:nvSpPr>
        <p:spPr>
          <a:xfrm>
            <a:off x="7599521" y="4955262"/>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Tipos: gp3 (equilibrado), io2 (rendimiento), st1 (throughput), sc1 (frío)</a:t>
            </a:r>
            <a:endParaRPr lang="en-US" sz="1750" dirty="0"/>
          </a:p>
        </p:txBody>
      </p:sp>
      <p:sp>
        <p:nvSpPr>
          <p:cNvPr id="14" name="Text 12"/>
          <p:cNvSpPr/>
          <p:nvPr/>
        </p:nvSpPr>
        <p:spPr>
          <a:xfrm>
            <a:off x="7599521" y="576036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Características clave: Snapshots, Elastic Volumes</a:t>
            </a:r>
            <a:endParaRPr lang="en-US" sz="1750" dirty="0"/>
          </a:p>
        </p:txBody>
      </p:sp>
      <p:sp>
        <p:nvSpPr>
          <p:cNvPr id="15" name="Text 13"/>
          <p:cNvSpPr/>
          <p:nvPr/>
        </p:nvSpPr>
        <p:spPr>
          <a:xfrm>
            <a:off x="793790" y="6457712"/>
            <a:ext cx="13042821" cy="725805"/>
          </a:xfrm>
          <a:prstGeom prst="rect">
            <a:avLst/>
          </a:prstGeom>
          <a:noFill/>
          <a:ln/>
        </p:spPr>
        <p:txBody>
          <a:bodyPr wrap="squar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La Elección Correcta:</a:t>
            </a:r>
            <a:r>
              <a:rPr lang="en-US" sz="1750" dirty="0">
                <a:solidFill>
                  <a:srgbClr val="272525"/>
                </a:solidFill>
                <a:latin typeface="Inter" pitchFamily="34" charset="0"/>
                <a:ea typeface="Inter" pitchFamily="34" charset="-122"/>
                <a:cs typeface="Inter" pitchFamily="34" charset="-120"/>
              </a:rPr>
              <a:t> La clave es entender la naturaleza de tus datos y tu patrón de acceso para elegir el servicio y la clase/tipo correctos, optimizando tanto el rendimiento como el coste.</a:t>
            </a:r>
            <a:endParaRPr lang="en-US" sz="175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37354" y="1080611"/>
            <a:ext cx="7287220" cy="658416"/>
          </a:xfrm>
          <a:prstGeom prst="rect">
            <a:avLst/>
          </a:prstGeom>
          <a:noFill/>
          <a:ln/>
        </p:spPr>
        <p:txBody>
          <a:bodyPr wrap="none" lIns="0" tIns="0" rIns="0" bIns="0" rtlCol="0" anchor="t"/>
          <a:lstStyle/>
          <a:p>
            <a:pPr marL="0" indent="0" algn="l">
              <a:lnSpc>
                <a:spcPts val="5150"/>
              </a:lnSpc>
              <a:buNone/>
            </a:pPr>
            <a:r>
              <a:rPr lang="en-US" sz="4100" b="1" dirty="0">
                <a:solidFill>
                  <a:srgbClr val="000000"/>
                </a:solidFill>
                <a:latin typeface="Inter Bold" pitchFamily="34" charset="0"/>
                <a:ea typeface="Inter Bold" pitchFamily="34" charset="-122"/>
                <a:cs typeface="Inter Bold" pitchFamily="34" charset="-120"/>
              </a:rPr>
              <a:t>Próximos Pasos y Preguntas</a:t>
            </a:r>
            <a:endParaRPr lang="en-US" sz="4100" dirty="0"/>
          </a:p>
        </p:txBody>
      </p:sp>
      <p:sp>
        <p:nvSpPr>
          <p:cNvPr id="4" name="Text 1"/>
          <p:cNvSpPr/>
          <p:nvPr/>
        </p:nvSpPr>
        <p:spPr>
          <a:xfrm>
            <a:off x="737354" y="2265640"/>
            <a:ext cx="2633543" cy="329208"/>
          </a:xfrm>
          <a:prstGeom prst="rect">
            <a:avLst/>
          </a:prstGeom>
          <a:noFill/>
          <a:ln/>
        </p:spPr>
        <p:txBody>
          <a:bodyPr wrap="none" lIns="0" tIns="0" rIns="0" bIns="0" rtlCol="0" anchor="t"/>
          <a:lstStyle/>
          <a:p>
            <a:pPr marL="0" indent="0" algn="l">
              <a:lnSpc>
                <a:spcPts val="2550"/>
              </a:lnSpc>
              <a:buNone/>
            </a:pPr>
            <a:r>
              <a:rPr lang="en-US" sz="2050" b="1" dirty="0">
                <a:solidFill>
                  <a:srgbClr val="000000"/>
                </a:solidFill>
                <a:latin typeface="Inter Bold" pitchFamily="34" charset="0"/>
                <a:ea typeface="Inter Bold" pitchFamily="34" charset="-122"/>
                <a:cs typeface="Inter Bold" pitchFamily="34" charset="-120"/>
              </a:rPr>
              <a:t>Próxima Sesión</a:t>
            </a:r>
            <a:endParaRPr lang="en-US" sz="2050" dirty="0"/>
          </a:p>
        </p:txBody>
      </p:sp>
      <p:sp>
        <p:nvSpPr>
          <p:cNvPr id="5" name="Text 2"/>
          <p:cNvSpPr/>
          <p:nvPr/>
        </p:nvSpPr>
        <p:spPr>
          <a:xfrm>
            <a:off x="737354" y="2805470"/>
            <a:ext cx="3577709" cy="1348740"/>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"Servicios de Almacenamiento II: Almacenamiento de Ficheros (EFS) y Bases de Datos Especializadas para IA".</a:t>
            </a:r>
            <a:endParaRPr lang="en-US" sz="1650" dirty="0"/>
          </a:p>
        </p:txBody>
      </p:sp>
      <p:sp>
        <p:nvSpPr>
          <p:cNvPr id="6" name="Text 3"/>
          <p:cNvSpPr/>
          <p:nvPr/>
        </p:nvSpPr>
        <p:spPr>
          <a:xfrm>
            <a:off x="737354" y="4364831"/>
            <a:ext cx="3175873" cy="329208"/>
          </a:xfrm>
          <a:prstGeom prst="rect">
            <a:avLst/>
          </a:prstGeom>
          <a:noFill/>
          <a:ln/>
        </p:spPr>
        <p:txBody>
          <a:bodyPr wrap="none" lIns="0" tIns="0" rIns="0" bIns="0" rtlCol="0" anchor="t"/>
          <a:lstStyle/>
          <a:p>
            <a:pPr marL="0" indent="0" algn="l">
              <a:lnSpc>
                <a:spcPts val="2550"/>
              </a:lnSpc>
              <a:buNone/>
            </a:pPr>
            <a:r>
              <a:rPr lang="en-US" sz="2050" b="1" dirty="0">
                <a:solidFill>
                  <a:srgbClr val="000000"/>
                </a:solidFill>
                <a:latin typeface="Inter Bold" pitchFamily="34" charset="0"/>
                <a:ea typeface="Inter Bold" pitchFamily="34" charset="-122"/>
                <a:cs typeface="Inter Bold" pitchFamily="34" charset="-120"/>
              </a:rPr>
              <a:t>Lecturas Recomendadas</a:t>
            </a:r>
            <a:endParaRPr lang="en-US" sz="2050" dirty="0"/>
          </a:p>
        </p:txBody>
      </p:sp>
      <p:sp>
        <p:nvSpPr>
          <p:cNvPr id="7" name="Text 4"/>
          <p:cNvSpPr/>
          <p:nvPr/>
        </p:nvSpPr>
        <p:spPr>
          <a:xfrm>
            <a:off x="737354" y="4904661"/>
            <a:ext cx="3577709" cy="674370"/>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rgbClr val="272525"/>
                </a:solidFill>
                <a:latin typeface="Inter" pitchFamily="34" charset="0"/>
                <a:ea typeface="Inter" pitchFamily="34" charset="-122"/>
                <a:cs typeface="Inter" pitchFamily="34" charset="-120"/>
              </a:rPr>
              <a:t>Whitepaper de AWS: "Storage for AI/ML workloads"</a:t>
            </a:r>
            <a:endParaRPr lang="en-US" sz="1650" dirty="0"/>
          </a:p>
        </p:txBody>
      </p:sp>
      <p:sp>
        <p:nvSpPr>
          <p:cNvPr id="8" name="Text 5"/>
          <p:cNvSpPr/>
          <p:nvPr/>
        </p:nvSpPr>
        <p:spPr>
          <a:xfrm>
            <a:off x="737354" y="5652730"/>
            <a:ext cx="3577709" cy="674370"/>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rgbClr val="272525"/>
                </a:solidFill>
                <a:latin typeface="Inter" pitchFamily="34" charset="0"/>
                <a:ea typeface="Inter" pitchFamily="34" charset="-122"/>
                <a:cs typeface="Inter" pitchFamily="34" charset="-120"/>
              </a:rPr>
              <a:t>Documentación de S3 Storage Classes y EBS Volume Types</a:t>
            </a:r>
            <a:endParaRPr lang="en-US" sz="1650" dirty="0"/>
          </a:p>
        </p:txBody>
      </p:sp>
      <p:sp>
        <p:nvSpPr>
          <p:cNvPr id="9" name="Text 6"/>
          <p:cNvSpPr/>
          <p:nvPr/>
        </p:nvSpPr>
        <p:spPr>
          <a:xfrm>
            <a:off x="737354" y="6400800"/>
            <a:ext cx="3577709" cy="674370"/>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rgbClr val="272525"/>
                </a:solidFill>
                <a:latin typeface="Inter" pitchFamily="34" charset="0"/>
                <a:ea typeface="Inter" pitchFamily="34" charset="-122"/>
                <a:cs typeface="Inter" pitchFamily="34" charset="-120"/>
              </a:rPr>
              <a:t>AWS re:Invent: Deep Dive on Amazon EBS (última edición)</a:t>
            </a:r>
            <a:endParaRPr lang="en-US" sz="1650" dirty="0"/>
          </a:p>
        </p:txBody>
      </p:sp>
      <p:sp>
        <p:nvSpPr>
          <p:cNvPr id="10" name="Text 7"/>
          <p:cNvSpPr/>
          <p:nvPr/>
        </p:nvSpPr>
        <p:spPr>
          <a:xfrm>
            <a:off x="4836557" y="2265640"/>
            <a:ext cx="2741295" cy="329208"/>
          </a:xfrm>
          <a:prstGeom prst="rect">
            <a:avLst/>
          </a:prstGeom>
          <a:noFill/>
          <a:ln/>
        </p:spPr>
        <p:txBody>
          <a:bodyPr wrap="none" lIns="0" tIns="0" rIns="0" bIns="0" rtlCol="0" anchor="t"/>
          <a:lstStyle/>
          <a:p>
            <a:pPr marL="0" indent="0" algn="l">
              <a:lnSpc>
                <a:spcPts val="2550"/>
              </a:lnSpc>
              <a:buNone/>
            </a:pPr>
            <a:r>
              <a:rPr lang="en-US" sz="2050" b="1" dirty="0">
                <a:solidFill>
                  <a:srgbClr val="000000"/>
                </a:solidFill>
                <a:latin typeface="Inter Bold" pitchFamily="34" charset="0"/>
                <a:ea typeface="Inter Bold" pitchFamily="34" charset="-122"/>
                <a:cs typeface="Inter Bold" pitchFamily="34" charset="-120"/>
              </a:rPr>
              <a:t>Recursos adicionales</a:t>
            </a:r>
            <a:endParaRPr lang="en-US" sz="2050" dirty="0"/>
          </a:p>
        </p:txBody>
      </p:sp>
      <p:sp>
        <p:nvSpPr>
          <p:cNvPr id="11" name="Text 8"/>
          <p:cNvSpPr/>
          <p:nvPr/>
        </p:nvSpPr>
        <p:spPr>
          <a:xfrm>
            <a:off x="4836557" y="2805470"/>
            <a:ext cx="3577709" cy="337185"/>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272525"/>
                </a:solidFill>
                <a:latin typeface="Inter" pitchFamily="34" charset="0"/>
                <a:ea typeface="Inter" pitchFamily="34" charset="-122"/>
                <a:cs typeface="Inter" pitchFamily="34" charset="-120"/>
              </a:rPr>
              <a:t>Videos didácticos:</a:t>
            </a:r>
            <a:endParaRPr lang="en-US" sz="1650" dirty="0"/>
          </a:p>
        </p:txBody>
      </p:sp>
      <p:sp>
        <p:nvSpPr>
          <p:cNvPr id="12" name="Text 9"/>
          <p:cNvSpPr/>
          <p:nvPr/>
        </p:nvSpPr>
        <p:spPr>
          <a:xfrm>
            <a:off x="4836557" y="3216354"/>
            <a:ext cx="3577709" cy="1011555"/>
          </a:xfrm>
          <a:prstGeom prst="rect">
            <a:avLst/>
          </a:prstGeom>
          <a:noFill/>
          <a:ln/>
        </p:spPr>
        <p:txBody>
          <a:bodyPr wrap="square" lIns="0" tIns="0" rIns="0" bIns="0" rtlCol="0" anchor="t"/>
          <a:lstStyle/>
          <a:p>
            <a:pPr marL="685800" lvl="1" indent="-342900" algn="l">
              <a:lnSpc>
                <a:spcPts val="2650"/>
              </a:lnSpc>
              <a:buSzPct val="100000"/>
              <a:buChar char="•"/>
            </a:pPr>
            <a:r>
              <a:rPr lang="en-US" sz="1650" dirty="0">
                <a:solidFill>
                  <a:srgbClr val="272525"/>
                </a:solidFill>
                <a:latin typeface="Inter" pitchFamily="34" charset="0"/>
                <a:ea typeface="Inter" pitchFamily="34" charset="-122"/>
                <a:cs typeface="Inter" pitchFamily="34" charset="-120"/>
              </a:rPr>
              <a:t>"AWS S3 Explained in 15 minutes" (TechWorld with Nana)</a:t>
            </a:r>
            <a:endParaRPr lang="en-US" sz="1650" dirty="0"/>
          </a:p>
        </p:txBody>
      </p:sp>
      <p:sp>
        <p:nvSpPr>
          <p:cNvPr id="13" name="Text 10"/>
          <p:cNvSpPr/>
          <p:nvPr/>
        </p:nvSpPr>
        <p:spPr>
          <a:xfrm>
            <a:off x="4836557" y="4301609"/>
            <a:ext cx="3577709" cy="674370"/>
          </a:xfrm>
          <a:prstGeom prst="rect">
            <a:avLst/>
          </a:prstGeom>
          <a:noFill/>
          <a:ln/>
        </p:spPr>
        <p:txBody>
          <a:bodyPr wrap="square" lIns="0" tIns="0" rIns="0" bIns="0" rtlCol="0" anchor="t"/>
          <a:lstStyle/>
          <a:p>
            <a:pPr marL="685800" lvl="1" indent="-342900" algn="l">
              <a:lnSpc>
                <a:spcPts val="2650"/>
              </a:lnSpc>
              <a:buSzPct val="100000"/>
              <a:buChar char="•"/>
            </a:pPr>
            <a:r>
              <a:rPr lang="en-US" sz="1650" dirty="0">
                <a:solidFill>
                  <a:srgbClr val="272525"/>
                </a:solidFill>
                <a:latin typeface="Inter" pitchFamily="34" charset="0"/>
                <a:ea typeface="Inter" pitchFamily="34" charset="-122"/>
                <a:cs typeface="Inter" pitchFamily="34" charset="-120"/>
              </a:rPr>
              <a:t>"Deep Dive on Amazon EBS" (AWS Events)</a:t>
            </a:r>
            <a:endParaRPr lang="en-US" sz="1650" dirty="0"/>
          </a:p>
        </p:txBody>
      </p:sp>
      <p:sp>
        <p:nvSpPr>
          <p:cNvPr id="14" name="Text 11"/>
          <p:cNvSpPr/>
          <p:nvPr/>
        </p:nvSpPr>
        <p:spPr>
          <a:xfrm>
            <a:off x="4836557" y="5049679"/>
            <a:ext cx="3577709" cy="674370"/>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rgbClr val="272525"/>
                </a:solidFill>
                <a:latin typeface="Inter" pitchFamily="34" charset="0"/>
                <a:ea typeface="Inter" pitchFamily="34" charset="-122"/>
                <a:cs typeface="Inter" pitchFamily="34" charset="-120"/>
              </a:rPr>
              <a:t>Laboratorios prácticos en AWS Academy</a:t>
            </a:r>
            <a:endParaRPr lang="en-US" sz="1650" dirty="0"/>
          </a:p>
        </p:txBody>
      </p:sp>
      <p:sp>
        <p:nvSpPr>
          <p:cNvPr id="15" name="Text 12"/>
          <p:cNvSpPr/>
          <p:nvPr/>
        </p:nvSpPr>
        <p:spPr>
          <a:xfrm>
            <a:off x="4836557" y="5913596"/>
            <a:ext cx="3577709" cy="337185"/>
          </a:xfrm>
          <a:prstGeom prst="rect">
            <a:avLst/>
          </a:prstGeom>
          <a:noFill/>
          <a:ln/>
        </p:spPr>
        <p:txBody>
          <a:bodyPr wrap="none" lIns="0" tIns="0" rIns="0" bIns="0" rtlCol="0" anchor="t"/>
          <a:lstStyle/>
          <a:p>
            <a:pPr marL="0" indent="0" algn="l">
              <a:lnSpc>
                <a:spcPts val="2650"/>
              </a:lnSpc>
              <a:buNone/>
            </a:pPr>
            <a:r>
              <a:rPr lang="en-US" sz="1650" b="1" dirty="0">
                <a:solidFill>
                  <a:srgbClr val="272525"/>
                </a:solidFill>
                <a:latin typeface="Inter" pitchFamily="34" charset="0"/>
                <a:ea typeface="Inter" pitchFamily="34" charset="-122"/>
                <a:cs typeface="Inter" pitchFamily="34" charset="-120"/>
              </a:rPr>
              <a:t>¡Gracias!</a:t>
            </a:r>
            <a:endParaRPr lang="en-US" sz="1650" dirty="0"/>
          </a:p>
        </p:txBody>
      </p:sp>
      <p:sp>
        <p:nvSpPr>
          <p:cNvPr id="16" name="Text 13"/>
          <p:cNvSpPr/>
          <p:nvPr/>
        </p:nvSpPr>
        <p:spPr>
          <a:xfrm>
            <a:off x="4836557" y="6461403"/>
            <a:ext cx="2633543" cy="329208"/>
          </a:xfrm>
          <a:prstGeom prst="rect">
            <a:avLst/>
          </a:prstGeom>
          <a:noFill/>
          <a:ln/>
        </p:spPr>
        <p:txBody>
          <a:bodyPr wrap="none" lIns="0" tIns="0" rIns="0" bIns="0" rtlCol="0" anchor="t"/>
          <a:lstStyle/>
          <a:p>
            <a:pPr marL="0" indent="0" algn="l">
              <a:lnSpc>
                <a:spcPts val="2550"/>
              </a:lnSpc>
              <a:buNone/>
            </a:pPr>
            <a:r>
              <a:rPr lang="en-US" sz="2050" b="1" dirty="0">
                <a:solidFill>
                  <a:srgbClr val="000000"/>
                </a:solidFill>
                <a:latin typeface="Inter Bold" pitchFamily="34" charset="0"/>
                <a:ea typeface="Inter Bold" pitchFamily="34" charset="-122"/>
                <a:cs typeface="Inter Bold" pitchFamily="34" charset="-120"/>
              </a:rPr>
              <a:t>Q&amp;A Abierto</a:t>
            </a:r>
            <a:endParaRPr lang="en-US" sz="20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0C4B82-9654-EC3A-5284-2D7226335710}"/>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DED3D061-ADCD-CAAC-41A3-D121FA24B836}"/>
              </a:ext>
            </a:extLst>
          </p:cNvPr>
          <p:cNvPicPr>
            <a:picLocks noChangeAspect="1"/>
          </p:cNvPicPr>
          <p:nvPr/>
        </p:nvPicPr>
        <p:blipFill>
          <a:blip r:embed="rId3"/>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9A33584C-096C-92A9-EA90-85FD4344F724}"/>
              </a:ext>
            </a:extLst>
          </p:cNvPr>
          <p:cNvSpPr/>
          <p:nvPr/>
        </p:nvSpPr>
        <p:spPr>
          <a:xfrm>
            <a:off x="646748" y="650677"/>
            <a:ext cx="7850505" cy="1154906"/>
          </a:xfrm>
          <a:prstGeom prst="rect">
            <a:avLst/>
          </a:prstGeom>
          <a:noFill/>
          <a:ln/>
        </p:spPr>
        <p:txBody>
          <a:bodyPr wrap="square" lIns="0" tIns="0" rIns="0" bIns="0" rtlCol="0" anchor="t"/>
          <a:lstStyle/>
          <a:p>
            <a:pPr marL="0" indent="0" algn="l">
              <a:lnSpc>
                <a:spcPts val="4500"/>
              </a:lnSpc>
              <a:buNone/>
            </a:pPr>
            <a:r>
              <a:rPr lang="en-US" sz="3600" b="1" dirty="0">
                <a:solidFill>
                  <a:srgbClr val="000000"/>
                </a:solidFill>
                <a:latin typeface="Inter Bold" pitchFamily="34" charset="0"/>
                <a:ea typeface="Inter Bold" pitchFamily="34" charset="-122"/>
                <a:cs typeface="Inter Bold" pitchFamily="34" charset="-120"/>
              </a:rPr>
              <a:t>La Tríada del Almacenamiento Cloud</a:t>
            </a:r>
            <a:endParaRPr lang="en-US" sz="3600" dirty="0"/>
          </a:p>
        </p:txBody>
      </p:sp>
      <p:sp>
        <p:nvSpPr>
          <p:cNvPr id="4" name="Text 1">
            <a:extLst>
              <a:ext uri="{FF2B5EF4-FFF2-40B4-BE49-F238E27FC236}">
                <a16:creationId xmlns:a16="http://schemas.microsoft.com/office/drawing/2014/main" id="{0A79F62A-9733-F3D4-7B3D-C3046739C9B1}"/>
              </a:ext>
            </a:extLst>
          </p:cNvPr>
          <p:cNvSpPr/>
          <p:nvPr/>
        </p:nvSpPr>
        <p:spPr>
          <a:xfrm>
            <a:off x="646748" y="1739860"/>
            <a:ext cx="7850505" cy="591264"/>
          </a:xfrm>
          <a:prstGeom prst="rect">
            <a:avLst/>
          </a:prstGeom>
          <a:noFill/>
          <a:ln/>
        </p:spPr>
        <p:txBody>
          <a:bodyPr wrap="square" lIns="0" tIns="0" rIns="0" bIns="0" rtlCol="0" anchor="t"/>
          <a:lstStyle/>
          <a:p>
            <a:pPr marL="0" indent="0" algn="l">
              <a:lnSpc>
                <a:spcPts val="2300"/>
              </a:lnSpc>
              <a:buNone/>
            </a:pPr>
            <a:r>
              <a:rPr lang="en-US" dirty="0">
                <a:solidFill>
                  <a:srgbClr val="272525"/>
                </a:solidFill>
                <a:latin typeface="Inter"/>
                <a:ea typeface="Inter" pitchFamily="34" charset="-122"/>
                <a:cs typeface="Inter" pitchFamily="34" charset="-120"/>
              </a:rPr>
              <a:t>Introducción a los tres paradigmas fundamentales de almacenamiento en la nube, cada uno diseñado para un propósito específico.</a:t>
            </a:r>
            <a:endParaRPr lang="en-US">
              <a:latin typeface="Inter"/>
              <a:ea typeface="Calibri" panose="020F0502020204030204"/>
              <a:cs typeface="Calibri" panose="020F0502020204030204"/>
            </a:endParaRPr>
          </a:p>
        </p:txBody>
      </p:sp>
      <p:pic>
        <p:nvPicPr>
          <p:cNvPr id="17" name="Imagen 16" descr="Tabla&#10;&#10;El contenido generado por IA puede ser incorrecto.">
            <a:extLst>
              <a:ext uri="{FF2B5EF4-FFF2-40B4-BE49-F238E27FC236}">
                <a16:creationId xmlns:a16="http://schemas.microsoft.com/office/drawing/2014/main" id="{E828956D-AAB3-F675-7DD7-F1E3789E03E7}"/>
              </a:ext>
            </a:extLst>
          </p:cNvPr>
          <p:cNvPicPr>
            <a:picLocks noChangeAspect="1"/>
          </p:cNvPicPr>
          <p:nvPr/>
        </p:nvPicPr>
        <p:blipFill>
          <a:blip r:embed="rId4"/>
          <a:stretch>
            <a:fillRect/>
          </a:stretch>
        </p:blipFill>
        <p:spPr>
          <a:xfrm>
            <a:off x="716107" y="2580409"/>
            <a:ext cx="7711786" cy="4783281"/>
          </a:xfrm>
          <a:prstGeom prst="rect">
            <a:avLst/>
          </a:prstGeom>
        </p:spPr>
      </p:pic>
    </p:spTree>
    <p:extLst>
      <p:ext uri="{BB962C8B-B14F-4D97-AF65-F5344CB8AC3E}">
        <p14:creationId xmlns:p14="http://schemas.microsoft.com/office/powerpoint/2010/main" val="3266908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71607" y="370523"/>
            <a:ext cx="6606540" cy="421124"/>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¿Qué es el Almacenamiento de Objetos?</a:t>
            </a:r>
            <a:endParaRPr lang="en-US" sz="2650" dirty="0"/>
          </a:p>
        </p:txBody>
      </p:sp>
      <p:sp>
        <p:nvSpPr>
          <p:cNvPr id="3" name="Text 1"/>
          <p:cNvSpPr/>
          <p:nvPr/>
        </p:nvSpPr>
        <p:spPr>
          <a:xfrm>
            <a:off x="471607" y="1128355"/>
            <a:ext cx="1684377" cy="210502"/>
          </a:xfrm>
          <a:prstGeom prst="rect">
            <a:avLst/>
          </a:prstGeom>
          <a:noFill/>
          <a:ln/>
        </p:spPr>
        <p:txBody>
          <a:bodyPr wrap="none" lIns="0" tIns="0" rIns="0" bIns="0" rtlCol="0" anchor="t"/>
          <a:lstStyle/>
          <a:p>
            <a:pPr marL="0" indent="0" algn="l">
              <a:lnSpc>
                <a:spcPts val="1650"/>
              </a:lnSpc>
              <a:buNone/>
            </a:pPr>
            <a:r>
              <a:rPr lang="en-US" sz="2000" b="1" dirty="0">
                <a:solidFill>
                  <a:srgbClr val="000000"/>
                </a:solidFill>
                <a:latin typeface="Inter Bold" pitchFamily="34" charset="0"/>
                <a:ea typeface="Inter Bold" pitchFamily="34" charset="-122"/>
                <a:cs typeface="Inter Bold" pitchFamily="34" charset="-120"/>
              </a:rPr>
              <a:t>Definición</a:t>
            </a:r>
            <a:endParaRPr lang="en-US" sz="2000" dirty="0"/>
          </a:p>
        </p:txBody>
      </p:sp>
      <p:sp>
        <p:nvSpPr>
          <p:cNvPr id="4" name="Text 2"/>
          <p:cNvSpPr/>
          <p:nvPr/>
        </p:nvSpPr>
        <p:spPr>
          <a:xfrm>
            <a:off x="471607" y="1473518"/>
            <a:ext cx="6679287" cy="431244"/>
          </a:xfrm>
          <a:prstGeom prst="rect">
            <a:avLst/>
          </a:prstGeom>
          <a:noFill/>
          <a:ln/>
        </p:spPr>
        <p:txBody>
          <a:bodyPr wrap="square" lIns="0" tIns="0" rIns="0" bIns="0" rtlCol="0" anchor="t"/>
          <a:lstStyle/>
          <a:p>
            <a:pPr marL="0" indent="0" algn="l">
              <a:lnSpc>
                <a:spcPts val="1650"/>
              </a:lnSpc>
              <a:buNone/>
            </a:pPr>
            <a:r>
              <a:rPr lang="en-US" sz="1600" dirty="0">
                <a:solidFill>
                  <a:srgbClr val="272525"/>
                </a:solidFill>
                <a:latin typeface="Inter" pitchFamily="34" charset="0"/>
                <a:ea typeface="Inter" pitchFamily="34" charset="-122"/>
                <a:cs typeface="Inter" pitchFamily="34" charset="-120"/>
              </a:rPr>
              <a:t>Un paradigma de almacenamiento que gestiona datos como "objetos" discretos. No hay jerarquía de carpetas; es una estructura plana (un </a:t>
            </a:r>
            <a:r>
              <a:rPr lang="en-US" sz="1600" i="1" dirty="0">
                <a:solidFill>
                  <a:srgbClr val="272525"/>
                </a:solidFill>
                <a:latin typeface="Inter" pitchFamily="34" charset="0"/>
                <a:ea typeface="Inter" pitchFamily="34" charset="-122"/>
                <a:cs typeface="Inter" pitchFamily="34" charset="-120"/>
              </a:rPr>
              <a:t>flat namespace</a:t>
            </a:r>
            <a:r>
              <a:rPr lang="en-US" sz="1600" dirty="0">
                <a:solidFill>
                  <a:srgbClr val="272525"/>
                </a:solidFill>
                <a:latin typeface="Inter" pitchFamily="34" charset="0"/>
                <a:ea typeface="Inter" pitchFamily="34" charset="-122"/>
                <a:cs typeface="Inter" pitchFamily="34" charset="-120"/>
              </a:rPr>
              <a:t>).</a:t>
            </a:r>
            <a:endParaRPr lang="en-US" sz="1600" dirty="0"/>
          </a:p>
        </p:txBody>
      </p:sp>
      <p:sp>
        <p:nvSpPr>
          <p:cNvPr id="5" name="Text 3"/>
          <p:cNvSpPr/>
          <p:nvPr/>
        </p:nvSpPr>
        <p:spPr>
          <a:xfrm>
            <a:off x="471607" y="2139434"/>
            <a:ext cx="2235994" cy="210502"/>
          </a:xfrm>
          <a:prstGeom prst="rect">
            <a:avLst/>
          </a:prstGeom>
          <a:noFill/>
          <a:ln/>
        </p:spPr>
        <p:txBody>
          <a:bodyPr wrap="none" lIns="0" tIns="0" rIns="0" bIns="0" rtlCol="0" anchor="t"/>
          <a:lstStyle/>
          <a:p>
            <a:pPr marL="0" indent="0" algn="l">
              <a:lnSpc>
                <a:spcPts val="1650"/>
              </a:lnSpc>
              <a:buNone/>
            </a:pPr>
            <a:r>
              <a:rPr lang="en-US" sz="2000" b="1" dirty="0">
                <a:solidFill>
                  <a:srgbClr val="000000"/>
                </a:solidFill>
                <a:latin typeface="Inter Bold" pitchFamily="34" charset="0"/>
                <a:ea typeface="Inter Bold" pitchFamily="34" charset="-122"/>
                <a:cs typeface="Inter Bold" pitchFamily="34" charset="-120"/>
              </a:rPr>
              <a:t>Componentes de un Objeto</a:t>
            </a:r>
            <a:endParaRPr lang="en-US" sz="2000" dirty="0"/>
          </a:p>
        </p:txBody>
      </p:sp>
      <p:sp>
        <p:nvSpPr>
          <p:cNvPr id="6" name="Text 4"/>
          <p:cNvSpPr/>
          <p:nvPr/>
        </p:nvSpPr>
        <p:spPr>
          <a:xfrm>
            <a:off x="471607" y="2484596"/>
            <a:ext cx="6679287" cy="215622"/>
          </a:xfrm>
          <a:prstGeom prst="rect">
            <a:avLst/>
          </a:prstGeom>
          <a:noFill/>
          <a:ln/>
        </p:spPr>
        <p:txBody>
          <a:bodyPr wrap="none" lIns="0" tIns="0" rIns="0" bIns="0" rtlCol="0" anchor="t"/>
          <a:lstStyle/>
          <a:p>
            <a:pPr marL="342900" indent="-342900" algn="l">
              <a:lnSpc>
                <a:spcPts val="1650"/>
              </a:lnSpc>
              <a:buSzPct val="100000"/>
              <a:buChar char="•"/>
            </a:pPr>
            <a:r>
              <a:rPr lang="en-US" sz="1600" b="1" dirty="0">
                <a:solidFill>
                  <a:srgbClr val="272525"/>
                </a:solidFill>
                <a:latin typeface="Inter" pitchFamily="34" charset="0"/>
                <a:ea typeface="Inter" pitchFamily="34" charset="-122"/>
                <a:cs typeface="Inter" pitchFamily="34" charset="-120"/>
              </a:rPr>
              <a:t>Datos:</a:t>
            </a:r>
            <a:r>
              <a:rPr lang="en-US" sz="1600" dirty="0">
                <a:solidFill>
                  <a:srgbClr val="272525"/>
                </a:solidFill>
                <a:latin typeface="Inter" pitchFamily="34" charset="0"/>
                <a:ea typeface="Inter" pitchFamily="34" charset="-122"/>
                <a:cs typeface="Inter" pitchFamily="34" charset="-120"/>
              </a:rPr>
              <a:t> El contenido del fichero en sí (una imagen, un vídeo, un CSV, un modelo serializado)</a:t>
            </a:r>
            <a:endParaRPr lang="en-US" sz="1600" dirty="0"/>
          </a:p>
        </p:txBody>
      </p:sp>
      <p:sp>
        <p:nvSpPr>
          <p:cNvPr id="7" name="Text 5"/>
          <p:cNvSpPr/>
          <p:nvPr/>
        </p:nvSpPr>
        <p:spPr>
          <a:xfrm>
            <a:off x="471607" y="2747368"/>
            <a:ext cx="6679287" cy="215622"/>
          </a:xfrm>
          <a:prstGeom prst="rect">
            <a:avLst/>
          </a:prstGeom>
          <a:noFill/>
          <a:ln/>
        </p:spPr>
        <p:txBody>
          <a:bodyPr wrap="none" lIns="0" tIns="0" rIns="0" bIns="0" rtlCol="0" anchor="t"/>
          <a:lstStyle/>
          <a:p>
            <a:pPr marL="342900" indent="-342900" algn="l">
              <a:lnSpc>
                <a:spcPts val="1650"/>
              </a:lnSpc>
              <a:buSzPct val="100000"/>
              <a:buChar char="•"/>
            </a:pPr>
            <a:r>
              <a:rPr lang="en-US" sz="1600" b="1" dirty="0">
                <a:solidFill>
                  <a:srgbClr val="272525"/>
                </a:solidFill>
                <a:latin typeface="Inter" pitchFamily="34" charset="0"/>
                <a:ea typeface="Inter" pitchFamily="34" charset="-122"/>
                <a:cs typeface="Inter" pitchFamily="34" charset="-120"/>
              </a:rPr>
              <a:t>Identificador Único (Key):</a:t>
            </a:r>
            <a:r>
              <a:rPr lang="en-US" sz="1600" dirty="0">
                <a:solidFill>
                  <a:srgbClr val="272525"/>
                </a:solidFill>
                <a:latin typeface="Inter" pitchFamily="34" charset="0"/>
                <a:ea typeface="Inter" pitchFamily="34" charset="-122"/>
                <a:cs typeface="Inter" pitchFamily="34" charset="-120"/>
              </a:rPr>
              <a:t> El "nombre" del objeto dentro de su contenedor</a:t>
            </a:r>
            <a:endParaRPr lang="en-US" sz="1600" dirty="0"/>
          </a:p>
        </p:txBody>
      </p:sp>
      <p:sp>
        <p:nvSpPr>
          <p:cNvPr id="8" name="Text 6"/>
          <p:cNvSpPr/>
          <p:nvPr/>
        </p:nvSpPr>
        <p:spPr>
          <a:xfrm>
            <a:off x="471607" y="3010139"/>
            <a:ext cx="6679287" cy="431244"/>
          </a:xfrm>
          <a:prstGeom prst="rect">
            <a:avLst/>
          </a:prstGeom>
          <a:noFill/>
          <a:ln/>
        </p:spPr>
        <p:txBody>
          <a:bodyPr wrap="square" lIns="0" tIns="0" rIns="0" bIns="0" rtlCol="0" anchor="t"/>
          <a:lstStyle/>
          <a:p>
            <a:pPr marL="342900" indent="-342900" algn="l">
              <a:lnSpc>
                <a:spcPts val="1650"/>
              </a:lnSpc>
              <a:buSzPct val="100000"/>
              <a:buChar char="•"/>
            </a:pPr>
            <a:r>
              <a:rPr lang="en-US" sz="1600" b="1" dirty="0">
                <a:solidFill>
                  <a:srgbClr val="272525"/>
                </a:solidFill>
                <a:latin typeface="Inter" pitchFamily="34" charset="0"/>
                <a:ea typeface="Inter" pitchFamily="34" charset="-122"/>
                <a:cs typeface="Inter" pitchFamily="34" charset="-120"/>
              </a:rPr>
              <a:t>Metadatos:</a:t>
            </a:r>
            <a:r>
              <a:rPr lang="en-US" sz="1600" dirty="0">
                <a:solidFill>
                  <a:srgbClr val="272525"/>
                </a:solidFill>
                <a:latin typeface="Inter" pitchFamily="34" charset="0"/>
                <a:ea typeface="Inter" pitchFamily="34" charset="-122"/>
                <a:cs typeface="Inter" pitchFamily="34" charset="-120"/>
              </a:rPr>
              <a:t> Información descriptiva sobre el objeto (tipo de contenido, fecha de creación, etiquetas personalizadas)</a:t>
            </a:r>
            <a:endParaRPr lang="en-US" sz="1600" dirty="0"/>
          </a:p>
        </p:txBody>
      </p:sp>
      <p:sp>
        <p:nvSpPr>
          <p:cNvPr id="9" name="Text 7"/>
          <p:cNvSpPr/>
          <p:nvPr/>
        </p:nvSpPr>
        <p:spPr>
          <a:xfrm>
            <a:off x="493395" y="3742968"/>
            <a:ext cx="1757958" cy="210502"/>
          </a:xfrm>
          <a:prstGeom prst="rect">
            <a:avLst/>
          </a:prstGeom>
          <a:noFill/>
          <a:ln/>
        </p:spPr>
        <p:txBody>
          <a:bodyPr wrap="none" lIns="0" tIns="0" rIns="0" bIns="0" rtlCol="0" anchor="t"/>
          <a:lstStyle/>
          <a:p>
            <a:pPr marL="0" indent="0" algn="l">
              <a:lnSpc>
                <a:spcPts val="1650"/>
              </a:lnSpc>
              <a:buNone/>
            </a:pPr>
            <a:r>
              <a:rPr lang="en-US" sz="2000" b="1" dirty="0">
                <a:solidFill>
                  <a:srgbClr val="000000"/>
                </a:solidFill>
                <a:latin typeface="Inter Bold" pitchFamily="34" charset="0"/>
                <a:ea typeface="Inter Bold" pitchFamily="34" charset="-122"/>
                <a:cs typeface="Inter Bold" pitchFamily="34" charset="-120"/>
              </a:rPr>
              <a:t>Características Clave</a:t>
            </a:r>
            <a:endParaRPr lang="en-US" sz="2000" dirty="0"/>
          </a:p>
        </p:txBody>
      </p:sp>
      <p:sp>
        <p:nvSpPr>
          <p:cNvPr id="10" name="Text 8"/>
          <p:cNvSpPr/>
          <p:nvPr/>
        </p:nvSpPr>
        <p:spPr>
          <a:xfrm>
            <a:off x="493395" y="4088131"/>
            <a:ext cx="6679287" cy="215622"/>
          </a:xfrm>
          <a:prstGeom prst="rect">
            <a:avLst/>
          </a:prstGeom>
          <a:noFill/>
          <a:ln/>
        </p:spPr>
        <p:txBody>
          <a:bodyPr wrap="none" lIns="0" tIns="0" rIns="0" bIns="0" rtlCol="0" anchor="t"/>
          <a:lstStyle/>
          <a:p>
            <a:pPr marL="342900" indent="-342900" algn="l">
              <a:lnSpc>
                <a:spcPts val="1650"/>
              </a:lnSpc>
              <a:buSzPct val="100000"/>
              <a:buChar char="•"/>
            </a:pPr>
            <a:r>
              <a:rPr lang="en-US" sz="1600" b="1" dirty="0">
                <a:solidFill>
                  <a:srgbClr val="272525"/>
                </a:solidFill>
                <a:latin typeface="Inter" pitchFamily="34" charset="0"/>
                <a:ea typeface="Inter" pitchFamily="34" charset="-122"/>
                <a:cs typeface="Inter" pitchFamily="34" charset="-120"/>
              </a:rPr>
              <a:t>Acceso:</a:t>
            </a:r>
            <a:r>
              <a:rPr lang="en-US" sz="1600" dirty="0">
                <a:solidFill>
                  <a:srgbClr val="272525"/>
                </a:solidFill>
                <a:latin typeface="Inter" pitchFamily="34" charset="0"/>
                <a:ea typeface="Inter" pitchFamily="34" charset="-122"/>
                <a:cs typeface="Inter" pitchFamily="34" charset="-120"/>
              </a:rPr>
              <a:t> Se realiza a través de APIs RESTful (HTTP/S), no montando una unidad</a:t>
            </a:r>
            <a:endParaRPr lang="en-US" sz="1600" dirty="0"/>
          </a:p>
        </p:txBody>
      </p:sp>
      <p:sp>
        <p:nvSpPr>
          <p:cNvPr id="11" name="Text 9"/>
          <p:cNvSpPr/>
          <p:nvPr/>
        </p:nvSpPr>
        <p:spPr>
          <a:xfrm>
            <a:off x="493395" y="4350901"/>
            <a:ext cx="6679287" cy="215622"/>
          </a:xfrm>
          <a:prstGeom prst="rect">
            <a:avLst/>
          </a:prstGeom>
          <a:noFill/>
          <a:ln/>
        </p:spPr>
        <p:txBody>
          <a:bodyPr wrap="none" lIns="0" tIns="0" rIns="0" bIns="0" rtlCol="0" anchor="t"/>
          <a:lstStyle/>
          <a:p>
            <a:pPr marL="342900" indent="-342900" algn="l">
              <a:lnSpc>
                <a:spcPts val="1650"/>
              </a:lnSpc>
              <a:buSzPct val="100000"/>
              <a:buChar char="•"/>
            </a:pPr>
            <a:r>
              <a:rPr lang="en-US" sz="1600" b="1" dirty="0">
                <a:solidFill>
                  <a:srgbClr val="272525"/>
                </a:solidFill>
                <a:latin typeface="Inter" pitchFamily="34" charset="0"/>
                <a:ea typeface="Inter" pitchFamily="34" charset="-122"/>
                <a:cs typeface="Inter" pitchFamily="34" charset="-120"/>
              </a:rPr>
              <a:t>Ideal para:</a:t>
            </a:r>
            <a:r>
              <a:rPr lang="en-US" sz="1600" dirty="0">
                <a:solidFill>
                  <a:srgbClr val="272525"/>
                </a:solidFill>
                <a:latin typeface="Inter" pitchFamily="34" charset="0"/>
                <a:ea typeface="Inter" pitchFamily="34" charset="-122"/>
                <a:cs typeface="Inter" pitchFamily="34" charset="-120"/>
              </a:rPr>
              <a:t> Datos no estructurados, backups, </a:t>
            </a:r>
            <a:r>
              <a:rPr lang="en-US" sz="1600" i="1" dirty="0">
                <a:solidFill>
                  <a:srgbClr val="272525"/>
                </a:solidFill>
                <a:latin typeface="Inter" pitchFamily="34" charset="0"/>
                <a:ea typeface="Inter" pitchFamily="34" charset="-122"/>
                <a:cs typeface="Inter" pitchFamily="34" charset="-120"/>
              </a:rPr>
              <a:t>data lakes</a:t>
            </a:r>
            <a:r>
              <a:rPr lang="en-US" sz="1600" dirty="0">
                <a:solidFill>
                  <a:srgbClr val="272525"/>
                </a:solidFill>
                <a:latin typeface="Inter" pitchFamily="34" charset="0"/>
                <a:ea typeface="Inter" pitchFamily="34" charset="-122"/>
                <a:cs typeface="Inter" pitchFamily="34" charset="-120"/>
              </a:rPr>
              <a:t>, contenido multimedia</a:t>
            </a:r>
            <a:endParaRPr lang="en-US" sz="1600" dirty="0"/>
          </a:p>
        </p:txBody>
      </p:sp>
      <p:sp>
        <p:nvSpPr>
          <p:cNvPr id="12" name="Text 10"/>
          <p:cNvSpPr/>
          <p:nvPr/>
        </p:nvSpPr>
        <p:spPr>
          <a:xfrm>
            <a:off x="493395" y="4613671"/>
            <a:ext cx="6679287" cy="215622"/>
          </a:xfrm>
          <a:prstGeom prst="rect">
            <a:avLst/>
          </a:prstGeom>
          <a:noFill/>
          <a:ln/>
        </p:spPr>
        <p:txBody>
          <a:bodyPr wrap="none" lIns="0" tIns="0" rIns="0" bIns="0" rtlCol="0" anchor="t"/>
          <a:lstStyle/>
          <a:p>
            <a:pPr marL="342900" indent="-342900" algn="l">
              <a:lnSpc>
                <a:spcPts val="1650"/>
              </a:lnSpc>
              <a:buSzPct val="100000"/>
              <a:buChar char="•"/>
            </a:pPr>
            <a:r>
              <a:rPr lang="en-US" sz="1600" b="1" dirty="0">
                <a:solidFill>
                  <a:srgbClr val="272525"/>
                </a:solidFill>
                <a:latin typeface="Inter" pitchFamily="34" charset="0"/>
                <a:ea typeface="Inter" pitchFamily="34" charset="-122"/>
                <a:cs typeface="Inter" pitchFamily="34" charset="-120"/>
              </a:rPr>
              <a:t>Escalabilidad:</a:t>
            </a:r>
            <a:r>
              <a:rPr lang="en-US" sz="1600" dirty="0">
                <a:solidFill>
                  <a:srgbClr val="272525"/>
                </a:solidFill>
                <a:latin typeface="Inter" pitchFamily="34" charset="0"/>
                <a:ea typeface="Inter" pitchFamily="34" charset="-122"/>
                <a:cs typeface="Inter" pitchFamily="34" charset="-120"/>
              </a:rPr>
              <a:t> Prácticamente ilimitada, desde KB hasta PB</a:t>
            </a:r>
            <a:endParaRPr lang="en-US" sz="1600" dirty="0"/>
          </a:p>
        </p:txBody>
      </p:sp>
      <p:pic>
        <p:nvPicPr>
          <p:cNvPr id="13" name="Image 0" descr="preencoded.png"/>
          <p:cNvPicPr>
            <a:picLocks noChangeAspect="1"/>
          </p:cNvPicPr>
          <p:nvPr/>
        </p:nvPicPr>
        <p:blipFill>
          <a:blip r:embed="rId3"/>
          <a:stretch>
            <a:fillRect/>
          </a:stretch>
        </p:blipFill>
        <p:spPr>
          <a:xfrm>
            <a:off x="8501538" y="2059067"/>
            <a:ext cx="5957769" cy="593633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3053"/>
          </a:xfrm>
          <a:prstGeom prst="rect">
            <a:avLst/>
          </a:prstGeom>
        </p:spPr>
      </p:pic>
      <p:sp>
        <p:nvSpPr>
          <p:cNvPr id="3" name="Text 0"/>
          <p:cNvSpPr/>
          <p:nvPr/>
        </p:nvSpPr>
        <p:spPr>
          <a:xfrm>
            <a:off x="655320" y="514945"/>
            <a:ext cx="6001107" cy="585192"/>
          </a:xfrm>
          <a:prstGeom prst="rect">
            <a:avLst/>
          </a:prstGeom>
          <a:noFill/>
          <a:ln/>
        </p:spPr>
        <p:txBody>
          <a:bodyPr wrap="none" lIns="0" tIns="0" rIns="0" bIns="0" rtlCol="0" anchor="t"/>
          <a:lstStyle/>
          <a:p>
            <a:pPr marL="0" indent="0" algn="l">
              <a:lnSpc>
                <a:spcPts val="4600"/>
              </a:lnSpc>
              <a:buNone/>
            </a:pPr>
            <a:r>
              <a:rPr lang="en-US" sz="3650" b="1" dirty="0">
                <a:solidFill>
                  <a:srgbClr val="000000"/>
                </a:solidFill>
                <a:latin typeface="Inter Bold" pitchFamily="34" charset="0"/>
                <a:ea typeface="Inter Bold" pitchFamily="34" charset="-122"/>
                <a:cs typeface="Inter Bold" pitchFamily="34" charset="-120"/>
              </a:rPr>
              <a:t>Introducción a Amazon S3</a:t>
            </a:r>
            <a:endParaRPr lang="en-US" sz="3650" dirty="0"/>
          </a:p>
        </p:txBody>
      </p:sp>
      <p:sp>
        <p:nvSpPr>
          <p:cNvPr id="4" name="Text 1"/>
          <p:cNvSpPr/>
          <p:nvPr/>
        </p:nvSpPr>
        <p:spPr>
          <a:xfrm>
            <a:off x="655320" y="1381006"/>
            <a:ext cx="3096339" cy="292537"/>
          </a:xfrm>
          <a:prstGeom prst="rect">
            <a:avLst/>
          </a:prstGeom>
          <a:noFill/>
          <a:ln/>
        </p:spPr>
        <p:txBody>
          <a:bodyPr wrap="none" lIns="0" tIns="0" rIns="0" bIns="0" rtlCol="0" anchor="t"/>
          <a:lstStyle/>
          <a:p>
            <a:pPr marL="0" indent="0" algn="l">
              <a:lnSpc>
                <a:spcPts val="2300"/>
              </a:lnSpc>
              <a:buNone/>
            </a:pPr>
            <a:r>
              <a:rPr lang="en-US" sz="1800" b="1" dirty="0">
                <a:solidFill>
                  <a:srgbClr val="000000"/>
                </a:solidFill>
                <a:latin typeface="Inter Bold" pitchFamily="34" charset="0"/>
                <a:ea typeface="Inter Bold" pitchFamily="34" charset="-122"/>
                <a:cs typeface="Inter Bold" pitchFamily="34" charset="-120"/>
              </a:rPr>
              <a:t>S3: Simple Storage Service</a:t>
            </a:r>
            <a:endParaRPr lang="en-US" sz="1800" dirty="0"/>
          </a:p>
        </p:txBody>
      </p:sp>
      <p:sp>
        <p:nvSpPr>
          <p:cNvPr id="5" name="Text 2"/>
          <p:cNvSpPr/>
          <p:nvPr/>
        </p:nvSpPr>
        <p:spPr>
          <a:xfrm>
            <a:off x="655320" y="1954411"/>
            <a:ext cx="7833360" cy="599123"/>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Es uno de los servicios fundacionales de AWS, lanzado en 2006. Diseñado para ofrecer una durabilidad del 99.999999999% (once nueves).</a:t>
            </a:r>
            <a:endParaRPr lang="en-US" sz="1450" dirty="0"/>
          </a:p>
        </p:txBody>
      </p:sp>
      <p:sp>
        <p:nvSpPr>
          <p:cNvPr id="6" name="Shape 3"/>
          <p:cNvSpPr/>
          <p:nvPr/>
        </p:nvSpPr>
        <p:spPr>
          <a:xfrm>
            <a:off x="655320" y="2764155"/>
            <a:ext cx="7833360" cy="2500432"/>
          </a:xfrm>
          <a:prstGeom prst="roundRect">
            <a:avLst>
              <a:gd name="adj" fmla="val 3145"/>
            </a:avLst>
          </a:prstGeom>
          <a:solidFill>
            <a:srgbClr val="FFFFFF"/>
          </a:solidFill>
          <a:ln w="22860">
            <a:solidFill>
              <a:srgbClr val="C0C1D7"/>
            </a:solidFill>
            <a:prstDash val="solid"/>
          </a:ln>
        </p:spPr>
      </p:sp>
      <p:sp>
        <p:nvSpPr>
          <p:cNvPr id="7" name="Shape 4"/>
          <p:cNvSpPr/>
          <p:nvPr/>
        </p:nvSpPr>
        <p:spPr>
          <a:xfrm>
            <a:off x="678180" y="2787015"/>
            <a:ext cx="749022" cy="2454712"/>
          </a:xfrm>
          <a:prstGeom prst="roundRect">
            <a:avLst>
              <a:gd name="adj" fmla="val 6838"/>
            </a:avLst>
          </a:prstGeom>
          <a:solidFill>
            <a:srgbClr val="DADBF1"/>
          </a:solidFill>
          <a:ln/>
        </p:spPr>
      </p:sp>
      <p:pic>
        <p:nvPicPr>
          <p:cNvPr id="8" name="Image 1" descr="preencoded.png"/>
          <p:cNvPicPr>
            <a:picLocks noChangeAspect="1"/>
          </p:cNvPicPr>
          <p:nvPr/>
        </p:nvPicPr>
        <p:blipFill>
          <a:blip r:embed="rId4"/>
          <a:stretch>
            <a:fillRect/>
          </a:stretch>
        </p:blipFill>
        <p:spPr>
          <a:xfrm>
            <a:off x="908447" y="3838813"/>
            <a:ext cx="280868" cy="350996"/>
          </a:xfrm>
          <a:prstGeom prst="rect">
            <a:avLst/>
          </a:prstGeom>
        </p:spPr>
      </p:pic>
      <p:sp>
        <p:nvSpPr>
          <p:cNvPr id="9" name="Text 5"/>
          <p:cNvSpPr/>
          <p:nvPr/>
        </p:nvSpPr>
        <p:spPr>
          <a:xfrm>
            <a:off x="1614368" y="2974181"/>
            <a:ext cx="2340650" cy="292537"/>
          </a:xfrm>
          <a:prstGeom prst="rect">
            <a:avLst/>
          </a:prstGeom>
          <a:noFill/>
          <a:ln/>
        </p:spPr>
        <p:txBody>
          <a:bodyPr wrap="none" lIns="0" tIns="0" rIns="0" bIns="0" rtlCol="0" anchor="t"/>
          <a:lstStyle/>
          <a:p>
            <a:pPr marL="0" indent="0" algn="l">
              <a:lnSpc>
                <a:spcPts val="2300"/>
              </a:lnSpc>
              <a:buNone/>
            </a:pPr>
            <a:r>
              <a:rPr lang="en-US" sz="1800" b="1" dirty="0">
                <a:solidFill>
                  <a:srgbClr val="272525"/>
                </a:solidFill>
                <a:latin typeface="Inter Bold" pitchFamily="34" charset="0"/>
                <a:ea typeface="Inter Bold" pitchFamily="34" charset="-122"/>
                <a:cs typeface="Inter Bold" pitchFamily="34" charset="-120"/>
              </a:rPr>
              <a:t>Buckets</a:t>
            </a:r>
            <a:endParaRPr lang="en-US" sz="1800" dirty="0"/>
          </a:p>
        </p:txBody>
      </p:sp>
      <p:sp>
        <p:nvSpPr>
          <p:cNvPr id="10" name="Text 6"/>
          <p:cNvSpPr/>
          <p:nvPr/>
        </p:nvSpPr>
        <p:spPr>
          <a:xfrm>
            <a:off x="1614368" y="3378994"/>
            <a:ext cx="6851452" cy="299561"/>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Son los contenedores donde se almacenan los objetos.</a:t>
            </a:r>
            <a:endParaRPr lang="en-US" sz="1450" dirty="0"/>
          </a:p>
        </p:txBody>
      </p:sp>
      <p:sp>
        <p:nvSpPr>
          <p:cNvPr id="11" name="Text 7"/>
          <p:cNvSpPr/>
          <p:nvPr/>
        </p:nvSpPr>
        <p:spPr>
          <a:xfrm>
            <a:off x="1614368" y="3790831"/>
            <a:ext cx="6851452" cy="599123"/>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272525"/>
                </a:solidFill>
                <a:latin typeface="Inter" pitchFamily="34" charset="0"/>
                <a:ea typeface="Inter" pitchFamily="34" charset="-122"/>
                <a:cs typeface="Inter" pitchFamily="34" charset="-120"/>
              </a:rPr>
              <a:t>Nombre único globalmente:</a:t>
            </a:r>
            <a:r>
              <a:rPr lang="en-US" sz="1450" dirty="0">
                <a:solidFill>
                  <a:srgbClr val="272525"/>
                </a:solidFill>
                <a:latin typeface="Inter" pitchFamily="34" charset="0"/>
                <a:ea typeface="Inter" pitchFamily="34" charset="-122"/>
                <a:cs typeface="Inter" pitchFamily="34" charset="-120"/>
              </a:rPr>
              <a:t> Un nombre de bucket mi-dataset-proyecto solo puede existir una vez en todo AWS</a:t>
            </a:r>
            <a:endParaRPr lang="en-US" sz="1450" dirty="0"/>
          </a:p>
        </p:txBody>
      </p:sp>
      <p:sp>
        <p:nvSpPr>
          <p:cNvPr id="12" name="Text 8"/>
          <p:cNvSpPr/>
          <p:nvPr/>
        </p:nvSpPr>
        <p:spPr>
          <a:xfrm>
            <a:off x="1614368" y="4455438"/>
            <a:ext cx="6851452" cy="599123"/>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272525"/>
                </a:solidFill>
                <a:latin typeface="Inter" pitchFamily="34" charset="0"/>
                <a:ea typeface="Inter" pitchFamily="34" charset="-122"/>
                <a:cs typeface="Inter" pitchFamily="34" charset="-120"/>
              </a:rPr>
              <a:t>Recurso Regional:</a:t>
            </a:r>
            <a:r>
              <a:rPr lang="en-US" sz="1450" dirty="0">
                <a:solidFill>
                  <a:srgbClr val="272525"/>
                </a:solidFill>
                <a:latin typeface="Inter" pitchFamily="34" charset="0"/>
                <a:ea typeface="Inter" pitchFamily="34" charset="-122"/>
                <a:cs typeface="Inter" pitchFamily="34" charset="-120"/>
              </a:rPr>
              <a:t> Aunque el nombre es global, el bucket se crea en una región específica</a:t>
            </a:r>
            <a:endParaRPr lang="en-US" sz="1450" dirty="0"/>
          </a:p>
        </p:txBody>
      </p:sp>
      <p:sp>
        <p:nvSpPr>
          <p:cNvPr id="13" name="Shape 9"/>
          <p:cNvSpPr/>
          <p:nvPr/>
        </p:nvSpPr>
        <p:spPr>
          <a:xfrm>
            <a:off x="655320" y="5451753"/>
            <a:ext cx="7833360" cy="2266355"/>
          </a:xfrm>
          <a:prstGeom prst="roundRect">
            <a:avLst>
              <a:gd name="adj" fmla="val 3470"/>
            </a:avLst>
          </a:prstGeom>
          <a:solidFill>
            <a:srgbClr val="FFFFFF"/>
          </a:solidFill>
          <a:ln w="22860">
            <a:solidFill>
              <a:srgbClr val="C0C1D7"/>
            </a:solidFill>
            <a:prstDash val="solid"/>
          </a:ln>
        </p:spPr>
      </p:sp>
      <p:sp>
        <p:nvSpPr>
          <p:cNvPr id="14" name="Shape 10"/>
          <p:cNvSpPr/>
          <p:nvPr/>
        </p:nvSpPr>
        <p:spPr>
          <a:xfrm>
            <a:off x="678180" y="5474613"/>
            <a:ext cx="749022" cy="2220635"/>
          </a:xfrm>
          <a:prstGeom prst="roundRect">
            <a:avLst>
              <a:gd name="adj" fmla="val 6838"/>
            </a:avLst>
          </a:prstGeom>
          <a:solidFill>
            <a:srgbClr val="DADBF1"/>
          </a:solidFill>
          <a:ln/>
        </p:spPr>
      </p:sp>
      <p:pic>
        <p:nvPicPr>
          <p:cNvPr id="15" name="Image 2" descr="preencoded.png"/>
          <p:cNvPicPr>
            <a:picLocks noChangeAspect="1"/>
          </p:cNvPicPr>
          <p:nvPr/>
        </p:nvPicPr>
        <p:blipFill>
          <a:blip r:embed="rId5"/>
          <a:stretch>
            <a:fillRect/>
          </a:stretch>
        </p:blipFill>
        <p:spPr>
          <a:xfrm>
            <a:off x="908447" y="6409373"/>
            <a:ext cx="280868" cy="350996"/>
          </a:xfrm>
          <a:prstGeom prst="rect">
            <a:avLst/>
          </a:prstGeom>
        </p:spPr>
      </p:pic>
      <p:sp>
        <p:nvSpPr>
          <p:cNvPr id="16" name="Text 11"/>
          <p:cNvSpPr/>
          <p:nvPr/>
        </p:nvSpPr>
        <p:spPr>
          <a:xfrm>
            <a:off x="1614368" y="5661779"/>
            <a:ext cx="2340650" cy="292537"/>
          </a:xfrm>
          <a:prstGeom prst="rect">
            <a:avLst/>
          </a:prstGeom>
          <a:noFill/>
          <a:ln/>
        </p:spPr>
        <p:txBody>
          <a:bodyPr wrap="none" lIns="0" tIns="0" rIns="0" bIns="0" rtlCol="0" anchor="t"/>
          <a:lstStyle/>
          <a:p>
            <a:pPr marL="0" indent="0" algn="l">
              <a:lnSpc>
                <a:spcPts val="2300"/>
              </a:lnSpc>
              <a:buNone/>
            </a:pPr>
            <a:r>
              <a:rPr lang="en-US" sz="1800" b="1" dirty="0">
                <a:solidFill>
                  <a:srgbClr val="272525"/>
                </a:solidFill>
                <a:latin typeface="Inter Bold" pitchFamily="34" charset="0"/>
                <a:ea typeface="Inter Bold" pitchFamily="34" charset="-122"/>
                <a:cs typeface="Inter Bold" pitchFamily="34" charset="-120"/>
              </a:rPr>
              <a:t>Objetos</a:t>
            </a:r>
            <a:endParaRPr lang="en-US" sz="1800" dirty="0"/>
          </a:p>
        </p:txBody>
      </p:sp>
      <p:sp>
        <p:nvSpPr>
          <p:cNvPr id="17" name="Text 12"/>
          <p:cNvSpPr/>
          <p:nvPr/>
        </p:nvSpPr>
        <p:spPr>
          <a:xfrm>
            <a:off x="1614368" y="6066592"/>
            <a:ext cx="6851452" cy="299561"/>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Los ficheros que subimos al bucket.</a:t>
            </a:r>
            <a:endParaRPr lang="en-US" sz="1450" dirty="0"/>
          </a:p>
        </p:txBody>
      </p:sp>
      <p:sp>
        <p:nvSpPr>
          <p:cNvPr id="18" name="Text 13"/>
          <p:cNvSpPr/>
          <p:nvPr/>
        </p:nvSpPr>
        <p:spPr>
          <a:xfrm>
            <a:off x="1614368" y="6478429"/>
            <a:ext cx="6851452" cy="299561"/>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272525"/>
                </a:solidFill>
                <a:latin typeface="Inter" pitchFamily="34" charset="0"/>
                <a:ea typeface="Inter" pitchFamily="34" charset="-122"/>
                <a:cs typeface="Inter" pitchFamily="34" charset="-120"/>
              </a:rPr>
              <a:t>Tamaño máximo por objeto: 5TB</a:t>
            </a:r>
            <a:endParaRPr lang="en-US" sz="1450" dirty="0"/>
          </a:p>
        </p:txBody>
      </p:sp>
      <p:sp>
        <p:nvSpPr>
          <p:cNvPr id="19" name="Text 14"/>
          <p:cNvSpPr/>
          <p:nvPr/>
        </p:nvSpPr>
        <p:spPr>
          <a:xfrm>
            <a:off x="1614368" y="6843474"/>
            <a:ext cx="6851452" cy="299561"/>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272525"/>
                </a:solidFill>
                <a:latin typeface="Inter" pitchFamily="34" charset="0"/>
                <a:ea typeface="Inter" pitchFamily="34" charset="-122"/>
                <a:cs typeface="Inter" pitchFamily="34" charset="-120"/>
              </a:rPr>
              <a:t>Se identifican por una clave única dentro del bucket</a:t>
            </a:r>
            <a:endParaRPr lang="en-US" sz="1450" dirty="0"/>
          </a:p>
        </p:txBody>
      </p:sp>
      <p:sp>
        <p:nvSpPr>
          <p:cNvPr id="20" name="Text 15"/>
          <p:cNvSpPr/>
          <p:nvPr/>
        </p:nvSpPr>
        <p:spPr>
          <a:xfrm>
            <a:off x="1614368" y="7208520"/>
            <a:ext cx="6851452" cy="299561"/>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272525"/>
                </a:solidFill>
                <a:latin typeface="Inter" pitchFamily="34" charset="0"/>
                <a:ea typeface="Inter" pitchFamily="34" charset="-122"/>
                <a:cs typeface="Inter" pitchFamily="34" charset="-120"/>
              </a:rPr>
              <a:t>Pueden tener metadatos personalizados</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71607" y="370523"/>
            <a:ext cx="5563910" cy="421124"/>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La "Ilusión" de las Carpetas en S3</a:t>
            </a:r>
            <a:endParaRPr lang="en-US" sz="2650" dirty="0"/>
          </a:p>
        </p:txBody>
      </p:sp>
      <p:sp>
        <p:nvSpPr>
          <p:cNvPr id="3" name="Text 1"/>
          <p:cNvSpPr/>
          <p:nvPr/>
        </p:nvSpPr>
        <p:spPr>
          <a:xfrm>
            <a:off x="471607" y="1114901"/>
            <a:ext cx="6679287" cy="431244"/>
          </a:xfrm>
          <a:prstGeom prst="rect">
            <a:avLst/>
          </a:prstGeom>
          <a:noFill/>
          <a:ln/>
        </p:spPr>
        <p:txBody>
          <a:bodyPr wrap="square" lIns="0" tIns="0" rIns="0" bIns="0" rtlCol="0" anchor="t"/>
          <a:lstStyle/>
          <a:p>
            <a:pPr marL="0" indent="0" algn="l">
              <a:lnSpc>
                <a:spcPts val="1650"/>
              </a:lnSpc>
              <a:buNone/>
            </a:pPr>
            <a:r>
              <a:rPr lang="en-US" sz="1400" dirty="0">
                <a:solidFill>
                  <a:srgbClr val="272525"/>
                </a:solidFill>
                <a:latin typeface="Inter" pitchFamily="34" charset="0"/>
                <a:ea typeface="Inter" pitchFamily="34" charset="-122"/>
                <a:cs typeface="Inter" pitchFamily="34" charset="-120"/>
              </a:rPr>
              <a:t>S3 tiene un </a:t>
            </a:r>
            <a:r>
              <a:rPr lang="en-US" sz="1400" i="1" dirty="0">
                <a:solidFill>
                  <a:srgbClr val="272525"/>
                </a:solidFill>
                <a:latin typeface="Inter" pitchFamily="34" charset="0"/>
                <a:ea typeface="Inter" pitchFamily="34" charset="-122"/>
                <a:cs typeface="Inter" pitchFamily="34" charset="-120"/>
              </a:rPr>
              <a:t>namespace</a:t>
            </a:r>
            <a:r>
              <a:rPr lang="en-US" sz="1400" dirty="0">
                <a:solidFill>
                  <a:srgbClr val="272525"/>
                </a:solidFill>
                <a:latin typeface="Inter" pitchFamily="34" charset="0"/>
                <a:ea typeface="Inter" pitchFamily="34" charset="-122"/>
                <a:cs typeface="Inter" pitchFamily="34" charset="-120"/>
              </a:rPr>
              <a:t> plano, pero simula una estructura de carpetas para la comodidad humana y la organización.</a:t>
            </a:r>
            <a:endParaRPr lang="en-US" sz="1400" dirty="0"/>
          </a:p>
        </p:txBody>
      </p:sp>
      <p:sp>
        <p:nvSpPr>
          <p:cNvPr id="4" name="Text 2"/>
          <p:cNvSpPr/>
          <p:nvPr/>
        </p:nvSpPr>
        <p:spPr>
          <a:xfrm>
            <a:off x="471607" y="1667351"/>
            <a:ext cx="6679287" cy="215622"/>
          </a:xfrm>
          <a:prstGeom prst="rect">
            <a:avLst/>
          </a:prstGeom>
          <a:noFill/>
          <a:ln/>
        </p:spPr>
        <p:txBody>
          <a:bodyPr wrap="none" lIns="0" tIns="0" rIns="0" bIns="0" rtlCol="0" anchor="t"/>
          <a:lstStyle/>
          <a:p>
            <a:pPr marL="0" indent="0" algn="l">
              <a:lnSpc>
                <a:spcPts val="1650"/>
              </a:lnSpc>
              <a:buNone/>
            </a:pPr>
            <a:r>
              <a:rPr lang="en-US" sz="1400" dirty="0">
                <a:solidFill>
                  <a:srgbClr val="272525"/>
                </a:solidFill>
                <a:latin typeface="Inter" pitchFamily="34" charset="0"/>
                <a:ea typeface="Inter" pitchFamily="34" charset="-122"/>
                <a:cs typeface="Inter" pitchFamily="34" charset="-120"/>
              </a:rPr>
              <a:t>Esto se logra mediante el uso de </a:t>
            </a:r>
            <a:r>
              <a:rPr lang="en-US" sz="1400" b="1" dirty="0">
                <a:solidFill>
                  <a:srgbClr val="272525"/>
                </a:solidFill>
                <a:latin typeface="Inter" pitchFamily="34" charset="0"/>
                <a:ea typeface="Inter" pitchFamily="34" charset="-122"/>
                <a:cs typeface="Inter" pitchFamily="34" charset="-120"/>
              </a:rPr>
              <a:t>prefijos</a:t>
            </a:r>
            <a:r>
              <a:rPr lang="en-US" sz="1400" dirty="0">
                <a:solidFill>
                  <a:srgbClr val="272525"/>
                </a:solidFill>
                <a:latin typeface="Inter" pitchFamily="34" charset="0"/>
                <a:ea typeface="Inter" pitchFamily="34" charset="-122"/>
                <a:cs typeface="Inter" pitchFamily="34" charset="-120"/>
              </a:rPr>
              <a:t> en la clave (nombre) del objeto.</a:t>
            </a:r>
            <a:endParaRPr lang="en-US" sz="1400" dirty="0"/>
          </a:p>
        </p:txBody>
      </p:sp>
      <p:sp>
        <p:nvSpPr>
          <p:cNvPr id="5" name="Text 3"/>
          <p:cNvSpPr/>
          <p:nvPr/>
        </p:nvSpPr>
        <p:spPr>
          <a:xfrm>
            <a:off x="471607" y="2017633"/>
            <a:ext cx="1684377" cy="210502"/>
          </a:xfrm>
          <a:prstGeom prst="rect">
            <a:avLst/>
          </a:prstGeom>
          <a:noFill/>
          <a:ln/>
        </p:spPr>
        <p:txBody>
          <a:bodyPr wrap="none" lIns="0" tIns="0" rIns="0" bIns="0" rtlCol="0" anchor="t"/>
          <a:lstStyle/>
          <a:p>
            <a:pPr marL="0" indent="0" algn="l">
              <a:lnSpc>
                <a:spcPts val="1650"/>
              </a:lnSpc>
              <a:buNone/>
            </a:pPr>
            <a:r>
              <a:rPr lang="en-US" b="1" dirty="0">
                <a:solidFill>
                  <a:srgbClr val="000000"/>
                </a:solidFill>
                <a:latin typeface="Inter Bold" pitchFamily="34" charset="0"/>
                <a:ea typeface="Inter Bold" pitchFamily="34" charset="-122"/>
                <a:cs typeface="Inter Bold" pitchFamily="34" charset="-120"/>
              </a:rPr>
              <a:t>Ejemplo:</a:t>
            </a:r>
            <a:endParaRPr lang="en-US" dirty="0"/>
          </a:p>
        </p:txBody>
      </p:sp>
      <p:sp>
        <p:nvSpPr>
          <p:cNvPr id="6" name="Text 4"/>
          <p:cNvSpPr/>
          <p:nvPr/>
        </p:nvSpPr>
        <p:spPr>
          <a:xfrm>
            <a:off x="471607" y="2362795"/>
            <a:ext cx="6679287" cy="215622"/>
          </a:xfrm>
          <a:prstGeom prst="rect">
            <a:avLst/>
          </a:prstGeom>
          <a:noFill/>
          <a:ln/>
        </p:spPr>
        <p:txBody>
          <a:bodyPr wrap="none" lIns="0" tIns="0" rIns="0" bIns="0" rtlCol="0" anchor="t"/>
          <a:lstStyle/>
          <a:p>
            <a:pPr marL="342900" indent="-342900" algn="l">
              <a:lnSpc>
                <a:spcPts val="1650"/>
              </a:lnSpc>
              <a:buSzPct val="100000"/>
              <a:buChar char="•"/>
            </a:pPr>
            <a:r>
              <a:rPr lang="en-US" sz="1400" dirty="0">
                <a:solidFill>
                  <a:srgbClr val="272525"/>
                </a:solidFill>
                <a:latin typeface="Inter" pitchFamily="34" charset="0"/>
                <a:ea typeface="Inter" pitchFamily="34" charset="-122"/>
                <a:cs typeface="Inter" pitchFamily="34" charset="-120"/>
              </a:rPr>
              <a:t>proyecto-ia/datasets/imagenes/gato.jpg</a:t>
            </a:r>
            <a:endParaRPr lang="en-US" sz="1400" dirty="0"/>
          </a:p>
        </p:txBody>
      </p:sp>
      <p:sp>
        <p:nvSpPr>
          <p:cNvPr id="7" name="Text 5"/>
          <p:cNvSpPr/>
          <p:nvPr/>
        </p:nvSpPr>
        <p:spPr>
          <a:xfrm>
            <a:off x="471607" y="2625566"/>
            <a:ext cx="6679287" cy="215622"/>
          </a:xfrm>
          <a:prstGeom prst="rect">
            <a:avLst/>
          </a:prstGeom>
          <a:noFill/>
          <a:ln/>
        </p:spPr>
        <p:txBody>
          <a:bodyPr wrap="none" lIns="0" tIns="0" rIns="0" bIns="0" rtlCol="0" anchor="t"/>
          <a:lstStyle/>
          <a:p>
            <a:pPr marL="342900" indent="-342900" algn="l">
              <a:lnSpc>
                <a:spcPts val="1650"/>
              </a:lnSpc>
              <a:buSzPct val="100000"/>
              <a:buChar char="•"/>
            </a:pPr>
            <a:r>
              <a:rPr lang="en-US" sz="1400" dirty="0">
                <a:solidFill>
                  <a:srgbClr val="272525"/>
                </a:solidFill>
                <a:latin typeface="Inter" pitchFamily="34" charset="0"/>
                <a:ea typeface="Inter" pitchFamily="34" charset="-122"/>
                <a:cs typeface="Inter" pitchFamily="34" charset="-120"/>
              </a:rPr>
              <a:t>proyecto-ia/datasets/imagenes/perro.jpg</a:t>
            </a:r>
            <a:endParaRPr lang="en-US" sz="1400" dirty="0"/>
          </a:p>
        </p:txBody>
      </p:sp>
      <p:sp>
        <p:nvSpPr>
          <p:cNvPr id="8" name="Text 6"/>
          <p:cNvSpPr/>
          <p:nvPr/>
        </p:nvSpPr>
        <p:spPr>
          <a:xfrm>
            <a:off x="471607" y="2962394"/>
            <a:ext cx="6679287" cy="223242"/>
          </a:xfrm>
          <a:prstGeom prst="rect">
            <a:avLst/>
          </a:prstGeom>
          <a:noFill/>
          <a:ln/>
        </p:spPr>
        <p:txBody>
          <a:bodyPr wrap="none" lIns="0" tIns="0" rIns="0" bIns="0" rtlCol="0" anchor="t"/>
          <a:lstStyle/>
          <a:p>
            <a:pPr marL="0" indent="0" algn="l">
              <a:lnSpc>
                <a:spcPts val="1650"/>
              </a:lnSpc>
              <a:buNone/>
            </a:pPr>
            <a:r>
              <a:rPr lang="en-US" sz="1400" dirty="0">
                <a:solidFill>
                  <a:srgbClr val="272525"/>
                </a:solidFill>
                <a:latin typeface="Inter" pitchFamily="34" charset="0"/>
                <a:ea typeface="Inter" pitchFamily="34" charset="-122"/>
                <a:cs typeface="Inter" pitchFamily="34" charset="-120"/>
              </a:rPr>
              <a:t>En este caso, </a:t>
            </a:r>
            <a:r>
              <a:rPr lang="en-US" sz="1400" dirty="0">
                <a:solidFill>
                  <a:srgbClr val="272525"/>
                </a:solidFill>
                <a:highlight>
                  <a:srgbClr val="F2F2F2"/>
                </a:highlight>
                <a:latin typeface="Consolas" pitchFamily="34" charset="0"/>
                <a:ea typeface="Consolas" pitchFamily="34" charset="-122"/>
                <a:cs typeface="Consolas" pitchFamily="34" charset="-120"/>
              </a:rPr>
              <a:t>proyecto-ia/datasets/imagenes/</a:t>
            </a:r>
            <a:r>
              <a:rPr lang="en-US" sz="1400" dirty="0">
                <a:solidFill>
                  <a:srgbClr val="272525"/>
                </a:solidFill>
                <a:latin typeface="Inter" pitchFamily="34" charset="0"/>
                <a:ea typeface="Inter" pitchFamily="34" charset="-122"/>
                <a:cs typeface="Inter" pitchFamily="34" charset="-120"/>
              </a:rPr>
              <a:t> es el prefijo.</a:t>
            </a:r>
            <a:endParaRPr lang="en-US" sz="1400" dirty="0"/>
          </a:p>
        </p:txBody>
      </p:sp>
      <p:sp>
        <p:nvSpPr>
          <p:cNvPr id="9" name="Text 7"/>
          <p:cNvSpPr/>
          <p:nvPr/>
        </p:nvSpPr>
        <p:spPr>
          <a:xfrm>
            <a:off x="464820" y="3464361"/>
            <a:ext cx="2185749" cy="210502"/>
          </a:xfrm>
          <a:prstGeom prst="rect">
            <a:avLst/>
          </a:prstGeom>
          <a:noFill/>
          <a:ln/>
        </p:spPr>
        <p:txBody>
          <a:bodyPr wrap="none" lIns="0" tIns="0" rIns="0" bIns="0" rtlCol="0" anchor="t"/>
          <a:lstStyle/>
          <a:p>
            <a:pPr marL="0" indent="0" algn="l">
              <a:lnSpc>
                <a:spcPts val="1650"/>
              </a:lnSpc>
              <a:buNone/>
            </a:pPr>
            <a:r>
              <a:rPr lang="en-US" b="1" dirty="0">
                <a:solidFill>
                  <a:srgbClr val="000000"/>
                </a:solidFill>
                <a:latin typeface="Inter Bold" pitchFamily="34" charset="0"/>
                <a:ea typeface="Inter Bold" pitchFamily="34" charset="-122"/>
                <a:cs typeface="Inter Bold" pitchFamily="34" charset="-120"/>
              </a:rPr>
              <a:t>Implicaciones Importantes</a:t>
            </a:r>
            <a:endParaRPr lang="en-US" dirty="0"/>
          </a:p>
        </p:txBody>
      </p:sp>
      <p:sp>
        <p:nvSpPr>
          <p:cNvPr id="10" name="Text 8"/>
          <p:cNvSpPr/>
          <p:nvPr/>
        </p:nvSpPr>
        <p:spPr>
          <a:xfrm>
            <a:off x="464820" y="3809524"/>
            <a:ext cx="6679287" cy="215622"/>
          </a:xfrm>
          <a:prstGeom prst="rect">
            <a:avLst/>
          </a:prstGeom>
          <a:noFill/>
          <a:ln/>
        </p:spPr>
        <p:txBody>
          <a:bodyPr wrap="none" lIns="0" tIns="0" rIns="0" bIns="0" rtlCol="0" anchor="t"/>
          <a:lstStyle/>
          <a:p>
            <a:pPr marL="342900" indent="-342900" algn="l">
              <a:lnSpc>
                <a:spcPts val="1650"/>
              </a:lnSpc>
              <a:buSzPct val="100000"/>
              <a:buChar char="•"/>
            </a:pPr>
            <a:r>
              <a:rPr lang="en-US" sz="1400" dirty="0">
                <a:solidFill>
                  <a:srgbClr val="272525"/>
                </a:solidFill>
                <a:latin typeface="Inter" pitchFamily="34" charset="0"/>
                <a:ea typeface="Inter" pitchFamily="34" charset="-122"/>
                <a:cs typeface="Inter" pitchFamily="34" charset="-120"/>
              </a:rPr>
              <a:t>La consola de AWS y las SDKs interpretan el delimitador / para mostrar una vista jerárquica</a:t>
            </a:r>
            <a:endParaRPr lang="en-US" sz="1400" dirty="0"/>
          </a:p>
        </p:txBody>
      </p:sp>
      <p:sp>
        <p:nvSpPr>
          <p:cNvPr id="11" name="Text 9"/>
          <p:cNvSpPr/>
          <p:nvPr/>
        </p:nvSpPr>
        <p:spPr>
          <a:xfrm>
            <a:off x="464820" y="4072294"/>
            <a:ext cx="6679287" cy="215622"/>
          </a:xfrm>
          <a:prstGeom prst="rect">
            <a:avLst/>
          </a:prstGeom>
          <a:noFill/>
          <a:ln/>
        </p:spPr>
        <p:txBody>
          <a:bodyPr wrap="none" lIns="0" tIns="0" rIns="0" bIns="0" rtlCol="0" anchor="t"/>
          <a:lstStyle/>
          <a:p>
            <a:pPr marL="342900" indent="-342900" algn="l">
              <a:lnSpc>
                <a:spcPts val="1650"/>
              </a:lnSpc>
              <a:buSzPct val="100000"/>
              <a:buChar char="•"/>
            </a:pPr>
            <a:r>
              <a:rPr lang="en-US" sz="1400" dirty="0">
                <a:solidFill>
                  <a:srgbClr val="272525"/>
                </a:solidFill>
                <a:latin typeface="Inter" pitchFamily="34" charset="0"/>
                <a:ea typeface="Inter" pitchFamily="34" charset="-122"/>
                <a:cs typeface="Inter" pitchFamily="34" charset="-120"/>
              </a:rPr>
              <a:t>Para S3, son simplemente dos objetos con nombres largos y complejos</a:t>
            </a:r>
            <a:endParaRPr lang="en-US" sz="1400" dirty="0"/>
          </a:p>
        </p:txBody>
      </p:sp>
      <p:sp>
        <p:nvSpPr>
          <p:cNvPr id="12" name="Text 10"/>
          <p:cNvSpPr/>
          <p:nvPr/>
        </p:nvSpPr>
        <p:spPr>
          <a:xfrm>
            <a:off x="464820" y="4335065"/>
            <a:ext cx="6679287" cy="431244"/>
          </a:xfrm>
          <a:prstGeom prst="rect">
            <a:avLst/>
          </a:prstGeom>
          <a:noFill/>
          <a:ln/>
        </p:spPr>
        <p:txBody>
          <a:bodyPr wrap="square" lIns="0" tIns="0" rIns="0" bIns="0" rtlCol="0" anchor="t"/>
          <a:lstStyle/>
          <a:p>
            <a:pPr marL="342900" indent="-342900" algn="l">
              <a:lnSpc>
                <a:spcPts val="1650"/>
              </a:lnSpc>
              <a:buSzPct val="100000"/>
              <a:buChar char="•"/>
            </a:pPr>
            <a:r>
              <a:rPr lang="en-US" sz="1400" b="1" dirty="0">
                <a:solidFill>
                  <a:srgbClr val="4950BC"/>
                </a:solidFill>
                <a:latin typeface="Inter" pitchFamily="34" charset="0"/>
                <a:ea typeface="Inter" pitchFamily="34" charset="-122"/>
                <a:cs typeface="Inter" pitchFamily="34" charset="-120"/>
              </a:rPr>
              <a:t>No puedes "crear una carpeta vacía"</a:t>
            </a:r>
            <a:r>
              <a:rPr lang="en-US" sz="1400" dirty="0">
                <a:solidFill>
                  <a:srgbClr val="272525"/>
                </a:solidFill>
                <a:latin typeface="Inter" pitchFamily="34" charset="0"/>
                <a:ea typeface="Inter" pitchFamily="34" charset="-122"/>
                <a:cs typeface="Inter" pitchFamily="34" charset="-120"/>
              </a:rPr>
              <a:t>. Una "carpeta" aparece cuando subes el primer objeto con ese prefijo</a:t>
            </a:r>
            <a:endParaRPr lang="en-US" sz="1400" dirty="0"/>
          </a:p>
        </p:txBody>
      </p:sp>
      <p:pic>
        <p:nvPicPr>
          <p:cNvPr id="13" name="Image 0" descr="preencoded.png"/>
          <p:cNvPicPr>
            <a:picLocks noChangeAspect="1"/>
          </p:cNvPicPr>
          <p:nvPr/>
        </p:nvPicPr>
        <p:blipFill>
          <a:blip r:embed="rId3"/>
          <a:stretch>
            <a:fillRect/>
          </a:stretch>
        </p:blipFill>
        <p:spPr>
          <a:xfrm>
            <a:off x="7672863" y="1117401"/>
            <a:ext cx="6679287" cy="667928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45676" y="560903"/>
            <a:ext cx="7852648" cy="1153001"/>
          </a:xfrm>
          <a:prstGeom prst="rect">
            <a:avLst/>
          </a:prstGeom>
          <a:noFill/>
          <a:ln/>
        </p:spPr>
        <p:txBody>
          <a:bodyPr wrap="square" lIns="0" tIns="0" rIns="0" bIns="0" rtlCol="0" anchor="t"/>
          <a:lstStyle/>
          <a:p>
            <a:pPr marL="0" indent="0" algn="l">
              <a:lnSpc>
                <a:spcPts val="4500"/>
              </a:lnSpc>
              <a:buNone/>
            </a:pPr>
            <a:r>
              <a:rPr lang="en-US" sz="3600" b="1" dirty="0">
                <a:solidFill>
                  <a:srgbClr val="000000"/>
                </a:solidFill>
                <a:latin typeface="Inter Bold" pitchFamily="34" charset="0"/>
                <a:ea typeface="Inter Bold" pitchFamily="34" charset="-122"/>
                <a:cs typeface="Inter Bold" pitchFamily="34" charset="-120"/>
              </a:rPr>
              <a:t>Clases de Almacenamiento (Tiers) - Acceso Frecuente</a:t>
            </a:r>
            <a:endParaRPr lang="en-US" sz="3600" dirty="0"/>
          </a:p>
        </p:txBody>
      </p:sp>
      <p:sp>
        <p:nvSpPr>
          <p:cNvPr id="4" name="Shape 1"/>
          <p:cNvSpPr/>
          <p:nvPr/>
        </p:nvSpPr>
        <p:spPr>
          <a:xfrm>
            <a:off x="645676" y="1990606"/>
            <a:ext cx="7852648" cy="3041809"/>
          </a:xfrm>
          <a:prstGeom prst="roundRect">
            <a:avLst>
              <a:gd name="adj" fmla="val 2547"/>
            </a:avLst>
          </a:prstGeom>
          <a:solidFill>
            <a:srgbClr val="DADBF1"/>
          </a:solidFill>
          <a:ln w="7620">
            <a:solidFill>
              <a:srgbClr val="C0C1D7"/>
            </a:solidFill>
            <a:prstDash val="solid"/>
          </a:ln>
        </p:spPr>
      </p:sp>
      <p:sp>
        <p:nvSpPr>
          <p:cNvPr id="5" name="Text 2"/>
          <p:cNvSpPr/>
          <p:nvPr/>
        </p:nvSpPr>
        <p:spPr>
          <a:xfrm>
            <a:off x="837724" y="2182654"/>
            <a:ext cx="2306003" cy="288250"/>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Inter Bold" pitchFamily="34" charset="0"/>
                <a:ea typeface="Inter Bold" pitchFamily="34" charset="-122"/>
                <a:cs typeface="Inter Bold" pitchFamily="34" charset="-120"/>
              </a:rPr>
              <a:t>S3 Standard</a:t>
            </a:r>
            <a:endParaRPr lang="en-US" sz="1800" dirty="0"/>
          </a:p>
        </p:txBody>
      </p:sp>
      <p:sp>
        <p:nvSpPr>
          <p:cNvPr id="6" name="Text 3"/>
          <p:cNvSpPr/>
          <p:nvPr/>
        </p:nvSpPr>
        <p:spPr>
          <a:xfrm>
            <a:off x="837724" y="2581513"/>
            <a:ext cx="7468553" cy="590074"/>
          </a:xfrm>
          <a:prstGeom prst="rect">
            <a:avLst/>
          </a:prstGeom>
          <a:noFill/>
          <a:ln/>
        </p:spPr>
        <p:txBody>
          <a:bodyPr wrap="square" lIns="0" tIns="0" rIns="0" bIns="0" rtlCol="0" anchor="t"/>
          <a:lstStyle/>
          <a:p>
            <a:pPr marL="342900" indent="-342900" algn="l">
              <a:lnSpc>
                <a:spcPts val="2300"/>
              </a:lnSpc>
              <a:buSzPct val="100000"/>
              <a:buChar char="•"/>
            </a:pPr>
            <a:r>
              <a:rPr lang="en-US" sz="1450" b="1" dirty="0">
                <a:solidFill>
                  <a:srgbClr val="272525"/>
                </a:solidFill>
                <a:latin typeface="Inter" pitchFamily="34" charset="0"/>
                <a:ea typeface="Inter" pitchFamily="34" charset="-122"/>
                <a:cs typeface="Inter" pitchFamily="34" charset="-120"/>
              </a:rPr>
              <a:t>Uso:</a:t>
            </a:r>
            <a:r>
              <a:rPr lang="en-US" sz="1450" dirty="0">
                <a:solidFill>
                  <a:srgbClr val="272525"/>
                </a:solidFill>
                <a:latin typeface="Inter" pitchFamily="34" charset="0"/>
                <a:ea typeface="Inter" pitchFamily="34" charset="-122"/>
                <a:cs typeface="Inter" pitchFamily="34" charset="-120"/>
              </a:rPr>
              <a:t> Para datos de acceso muy frecuente que requieren baja latencia y alto rendimiento</a:t>
            </a:r>
            <a:endParaRPr lang="en-US" sz="1450" dirty="0"/>
          </a:p>
        </p:txBody>
      </p:sp>
      <p:sp>
        <p:nvSpPr>
          <p:cNvPr id="7" name="Text 4"/>
          <p:cNvSpPr/>
          <p:nvPr/>
        </p:nvSpPr>
        <p:spPr>
          <a:xfrm>
            <a:off x="837724" y="3236119"/>
            <a:ext cx="7468553" cy="295037"/>
          </a:xfrm>
          <a:prstGeom prst="rect">
            <a:avLst/>
          </a:prstGeom>
          <a:noFill/>
          <a:ln/>
        </p:spPr>
        <p:txBody>
          <a:bodyPr wrap="none" lIns="0" tIns="0" rIns="0" bIns="0" rtlCol="0" anchor="t"/>
          <a:lstStyle/>
          <a:p>
            <a:pPr marL="342900" indent="-342900" algn="l">
              <a:lnSpc>
                <a:spcPts val="2300"/>
              </a:lnSpc>
              <a:buSzPct val="100000"/>
              <a:buChar char="•"/>
            </a:pPr>
            <a:r>
              <a:rPr lang="en-US" sz="1450" b="1" dirty="0">
                <a:solidFill>
                  <a:srgbClr val="272525"/>
                </a:solidFill>
                <a:latin typeface="Inter" pitchFamily="34" charset="0"/>
                <a:ea typeface="Inter" pitchFamily="34" charset="-122"/>
                <a:cs typeface="Inter" pitchFamily="34" charset="-120"/>
              </a:rPr>
              <a:t>Durabilidad:</a:t>
            </a:r>
            <a:r>
              <a:rPr lang="en-US" sz="1450" dirty="0">
                <a:solidFill>
                  <a:srgbClr val="272525"/>
                </a:solidFill>
                <a:latin typeface="Inter" pitchFamily="34" charset="0"/>
                <a:ea typeface="Inter" pitchFamily="34" charset="-122"/>
                <a:cs typeface="Inter" pitchFamily="34" charset="-120"/>
              </a:rPr>
              <a:t> Distribuido en al menos 3 Zonas de Disponibilidad (AZs)</a:t>
            </a:r>
            <a:endParaRPr lang="en-US" sz="1450" dirty="0"/>
          </a:p>
        </p:txBody>
      </p:sp>
      <p:sp>
        <p:nvSpPr>
          <p:cNvPr id="8" name="Text 5"/>
          <p:cNvSpPr/>
          <p:nvPr/>
        </p:nvSpPr>
        <p:spPr>
          <a:xfrm>
            <a:off x="837724" y="3595688"/>
            <a:ext cx="7468553" cy="590074"/>
          </a:xfrm>
          <a:prstGeom prst="rect">
            <a:avLst/>
          </a:prstGeom>
          <a:noFill/>
          <a:ln/>
        </p:spPr>
        <p:txBody>
          <a:bodyPr wrap="square" lIns="0" tIns="0" rIns="0" bIns="0" rtlCol="0" anchor="t"/>
          <a:lstStyle/>
          <a:p>
            <a:pPr marL="342900" indent="-342900" algn="l">
              <a:lnSpc>
                <a:spcPts val="2300"/>
              </a:lnSpc>
              <a:buSzPct val="100000"/>
              <a:buChar char="•"/>
            </a:pPr>
            <a:r>
              <a:rPr lang="en-US" sz="1450" b="1" dirty="0">
                <a:solidFill>
                  <a:srgbClr val="272525"/>
                </a:solidFill>
                <a:latin typeface="Inter" pitchFamily="34" charset="0"/>
                <a:ea typeface="Inter" pitchFamily="34" charset="-122"/>
                <a:cs typeface="Inter" pitchFamily="34" charset="-120"/>
              </a:rPr>
              <a:t>Coste:</a:t>
            </a:r>
            <a:r>
              <a:rPr lang="en-US" sz="1450" dirty="0">
                <a:solidFill>
                  <a:srgbClr val="272525"/>
                </a:solidFill>
                <a:latin typeface="Inter" pitchFamily="34" charset="0"/>
                <a:ea typeface="Inter" pitchFamily="34" charset="-122"/>
                <a:cs typeface="Inter" pitchFamily="34" charset="-120"/>
              </a:rPr>
              <a:t> El más alto en almacenamiento ($/GB), pero el más bajo en acceso ($/petición)</a:t>
            </a:r>
            <a:endParaRPr lang="en-US" sz="1450" dirty="0"/>
          </a:p>
        </p:txBody>
      </p:sp>
      <p:sp>
        <p:nvSpPr>
          <p:cNvPr id="9" name="Text 6"/>
          <p:cNvSpPr/>
          <p:nvPr/>
        </p:nvSpPr>
        <p:spPr>
          <a:xfrm>
            <a:off x="837724" y="4250293"/>
            <a:ext cx="7468553" cy="590074"/>
          </a:xfrm>
          <a:prstGeom prst="rect">
            <a:avLst/>
          </a:prstGeom>
          <a:noFill/>
          <a:ln/>
        </p:spPr>
        <p:txBody>
          <a:bodyPr wrap="square" lIns="0" tIns="0" rIns="0" bIns="0" rtlCol="0" anchor="t"/>
          <a:lstStyle/>
          <a:p>
            <a:pPr marL="342900" indent="-342900" algn="l">
              <a:lnSpc>
                <a:spcPts val="2300"/>
              </a:lnSpc>
              <a:buSzPct val="100000"/>
              <a:buChar char="•"/>
            </a:pPr>
            <a:r>
              <a:rPr lang="en-US" sz="1450" b="1" dirty="0">
                <a:solidFill>
                  <a:srgbClr val="272525"/>
                </a:solidFill>
                <a:latin typeface="Inter" pitchFamily="34" charset="0"/>
                <a:ea typeface="Inter" pitchFamily="34" charset="-122"/>
                <a:cs typeface="Inter" pitchFamily="34" charset="-120"/>
              </a:rPr>
              <a:t>Caso IA:</a:t>
            </a:r>
            <a:r>
              <a:rPr lang="en-US" sz="1450" dirty="0">
                <a:solidFill>
                  <a:srgbClr val="272525"/>
                </a:solidFill>
                <a:latin typeface="Inter" pitchFamily="34" charset="0"/>
                <a:ea typeface="Inter" pitchFamily="34" charset="-122"/>
                <a:cs typeface="Inter" pitchFamily="34" charset="-120"/>
              </a:rPr>
              <a:t> Servir activos de una aplicación web, datasets en uso activo para entrenamiento</a:t>
            </a:r>
            <a:endParaRPr lang="en-US" sz="1450" dirty="0"/>
          </a:p>
        </p:txBody>
      </p:sp>
      <p:sp>
        <p:nvSpPr>
          <p:cNvPr id="10" name="Shape 7"/>
          <p:cNvSpPr/>
          <p:nvPr/>
        </p:nvSpPr>
        <p:spPr>
          <a:xfrm>
            <a:off x="645676" y="5216843"/>
            <a:ext cx="7852648" cy="2451735"/>
          </a:xfrm>
          <a:prstGeom prst="roundRect">
            <a:avLst>
              <a:gd name="adj" fmla="val 3160"/>
            </a:avLst>
          </a:prstGeom>
          <a:solidFill>
            <a:srgbClr val="DADBF1"/>
          </a:solidFill>
          <a:ln w="7620">
            <a:solidFill>
              <a:srgbClr val="C0C1D7"/>
            </a:solidFill>
            <a:prstDash val="solid"/>
          </a:ln>
        </p:spPr>
      </p:sp>
      <p:sp>
        <p:nvSpPr>
          <p:cNvPr id="11" name="Text 8"/>
          <p:cNvSpPr/>
          <p:nvPr/>
        </p:nvSpPr>
        <p:spPr>
          <a:xfrm>
            <a:off x="837724" y="5408890"/>
            <a:ext cx="2366724" cy="288250"/>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Inter Bold" pitchFamily="34" charset="0"/>
                <a:ea typeface="Inter Bold" pitchFamily="34" charset="-122"/>
                <a:cs typeface="Inter Bold" pitchFamily="34" charset="-120"/>
              </a:rPr>
              <a:t>S3 Intelligent-Tiering</a:t>
            </a:r>
            <a:endParaRPr lang="en-US" sz="1800" dirty="0"/>
          </a:p>
        </p:txBody>
      </p:sp>
      <p:sp>
        <p:nvSpPr>
          <p:cNvPr id="12" name="Text 9"/>
          <p:cNvSpPr/>
          <p:nvPr/>
        </p:nvSpPr>
        <p:spPr>
          <a:xfrm>
            <a:off x="837724" y="5807750"/>
            <a:ext cx="7468553" cy="295037"/>
          </a:xfrm>
          <a:prstGeom prst="rect">
            <a:avLst/>
          </a:prstGeom>
          <a:noFill/>
          <a:ln/>
        </p:spPr>
        <p:txBody>
          <a:bodyPr wrap="none" lIns="0" tIns="0" rIns="0" bIns="0" rtlCol="0" anchor="t"/>
          <a:lstStyle/>
          <a:p>
            <a:pPr marL="342900" indent="-342900" algn="l">
              <a:lnSpc>
                <a:spcPts val="2300"/>
              </a:lnSpc>
              <a:buSzPct val="100000"/>
              <a:buChar char="•"/>
            </a:pPr>
            <a:r>
              <a:rPr lang="en-US" sz="1450" b="1" dirty="0">
                <a:solidFill>
                  <a:srgbClr val="272525"/>
                </a:solidFill>
                <a:latin typeface="Inter" pitchFamily="34" charset="0"/>
                <a:ea typeface="Inter" pitchFamily="34" charset="-122"/>
                <a:cs typeface="Inter" pitchFamily="34" charset="-120"/>
              </a:rPr>
              <a:t>Uso:</a:t>
            </a:r>
            <a:r>
              <a:rPr lang="en-US" sz="1450" dirty="0">
                <a:solidFill>
                  <a:srgbClr val="272525"/>
                </a:solidFill>
                <a:latin typeface="Inter" pitchFamily="34" charset="0"/>
                <a:ea typeface="Inter" pitchFamily="34" charset="-122"/>
                <a:cs typeface="Inter" pitchFamily="34" charset="-120"/>
              </a:rPr>
              <a:t> Para datos con patrones de acceso desconocidos o cambiantes</a:t>
            </a:r>
            <a:endParaRPr lang="en-US" sz="1450" dirty="0"/>
          </a:p>
        </p:txBody>
      </p:sp>
      <p:sp>
        <p:nvSpPr>
          <p:cNvPr id="13" name="Text 10"/>
          <p:cNvSpPr/>
          <p:nvPr/>
        </p:nvSpPr>
        <p:spPr>
          <a:xfrm>
            <a:off x="837724" y="6167318"/>
            <a:ext cx="7468553" cy="590074"/>
          </a:xfrm>
          <a:prstGeom prst="rect">
            <a:avLst/>
          </a:prstGeom>
          <a:noFill/>
          <a:ln/>
        </p:spPr>
        <p:txBody>
          <a:bodyPr wrap="square" lIns="0" tIns="0" rIns="0" bIns="0" rtlCol="0" anchor="t"/>
          <a:lstStyle/>
          <a:p>
            <a:pPr marL="342900" indent="-342900" algn="l">
              <a:lnSpc>
                <a:spcPts val="2300"/>
              </a:lnSpc>
              <a:buSzPct val="100000"/>
              <a:buChar char="•"/>
            </a:pPr>
            <a:r>
              <a:rPr lang="en-US" sz="1450" b="1" dirty="0">
                <a:solidFill>
                  <a:srgbClr val="272525"/>
                </a:solidFill>
                <a:latin typeface="Inter" pitchFamily="34" charset="0"/>
                <a:ea typeface="Inter" pitchFamily="34" charset="-122"/>
                <a:cs typeface="Inter" pitchFamily="34" charset="-120"/>
              </a:rPr>
              <a:t>Funcionamiento:</a:t>
            </a:r>
            <a:r>
              <a:rPr lang="en-US" sz="1450" dirty="0">
                <a:solidFill>
                  <a:srgbClr val="272525"/>
                </a:solidFill>
                <a:latin typeface="Inter" pitchFamily="34" charset="0"/>
                <a:ea typeface="Inter" pitchFamily="34" charset="-122"/>
                <a:cs typeface="Inter" pitchFamily="34" charset="-120"/>
              </a:rPr>
              <a:t> Monitorea el acceso y mueve automáticamente los objetos entre niveles</a:t>
            </a:r>
            <a:endParaRPr lang="en-US" sz="1450" dirty="0"/>
          </a:p>
        </p:txBody>
      </p:sp>
      <p:sp>
        <p:nvSpPr>
          <p:cNvPr id="14" name="Text 11"/>
          <p:cNvSpPr/>
          <p:nvPr/>
        </p:nvSpPr>
        <p:spPr>
          <a:xfrm>
            <a:off x="837724" y="6821924"/>
            <a:ext cx="7468553" cy="295037"/>
          </a:xfrm>
          <a:prstGeom prst="rect">
            <a:avLst/>
          </a:prstGeom>
          <a:noFill/>
          <a:ln/>
        </p:spPr>
        <p:txBody>
          <a:bodyPr wrap="none" lIns="0" tIns="0" rIns="0" bIns="0" rtlCol="0" anchor="t"/>
          <a:lstStyle/>
          <a:p>
            <a:pPr marL="342900" indent="-342900" algn="l">
              <a:lnSpc>
                <a:spcPts val="2300"/>
              </a:lnSpc>
              <a:buSzPct val="100000"/>
              <a:buChar char="•"/>
            </a:pPr>
            <a:r>
              <a:rPr lang="en-US" sz="1450" b="1" dirty="0">
                <a:solidFill>
                  <a:srgbClr val="272525"/>
                </a:solidFill>
                <a:latin typeface="Inter" pitchFamily="34" charset="0"/>
                <a:ea typeface="Inter" pitchFamily="34" charset="-122"/>
                <a:cs typeface="Inter" pitchFamily="34" charset="-120"/>
              </a:rPr>
              <a:t>Coste:</a:t>
            </a:r>
            <a:r>
              <a:rPr lang="en-US" sz="1450" dirty="0">
                <a:solidFill>
                  <a:srgbClr val="272525"/>
                </a:solidFill>
                <a:latin typeface="Inter" pitchFamily="34" charset="0"/>
                <a:ea typeface="Inter" pitchFamily="34" charset="-122"/>
                <a:cs typeface="Inter" pitchFamily="34" charset="-120"/>
              </a:rPr>
              <a:t> Pequeña tarifa de monitorización, pero potencial ahorro significativo</a:t>
            </a:r>
            <a:endParaRPr lang="en-US" sz="1450" dirty="0"/>
          </a:p>
        </p:txBody>
      </p:sp>
      <p:sp>
        <p:nvSpPr>
          <p:cNvPr id="15" name="Text 12"/>
          <p:cNvSpPr/>
          <p:nvPr/>
        </p:nvSpPr>
        <p:spPr>
          <a:xfrm>
            <a:off x="837724" y="7181493"/>
            <a:ext cx="7468553" cy="295037"/>
          </a:xfrm>
          <a:prstGeom prst="rect">
            <a:avLst/>
          </a:prstGeom>
          <a:noFill/>
          <a:ln/>
        </p:spPr>
        <p:txBody>
          <a:bodyPr wrap="none" lIns="0" tIns="0" rIns="0" bIns="0" rtlCol="0" anchor="t"/>
          <a:lstStyle/>
          <a:p>
            <a:pPr marL="342900" indent="-342900" algn="l">
              <a:lnSpc>
                <a:spcPts val="2300"/>
              </a:lnSpc>
              <a:buSzPct val="100000"/>
              <a:buChar char="•"/>
            </a:pPr>
            <a:r>
              <a:rPr lang="en-US" sz="1450" b="1" dirty="0">
                <a:solidFill>
                  <a:srgbClr val="272525"/>
                </a:solidFill>
                <a:latin typeface="Inter" pitchFamily="34" charset="0"/>
                <a:ea typeface="Inter" pitchFamily="34" charset="-122"/>
                <a:cs typeface="Inter" pitchFamily="34" charset="-120"/>
              </a:rPr>
              <a:t>Caso IA:</a:t>
            </a:r>
            <a:r>
              <a:rPr lang="en-US" sz="1450" dirty="0">
                <a:solidFill>
                  <a:srgbClr val="272525"/>
                </a:solidFill>
                <a:latin typeface="Inter" pitchFamily="34" charset="0"/>
                <a:ea typeface="Inter" pitchFamily="34" charset="-122"/>
                <a:cs typeface="Inter" pitchFamily="34" charset="-120"/>
              </a:rPr>
              <a:t> Datasets de entrenamiento con uso variable a lo largo del tiempo</a:t>
            </a:r>
            <a:endParaRPr lang="en-US" sz="1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41841" y="347186"/>
            <a:ext cx="8122325" cy="394454"/>
          </a:xfrm>
          <a:prstGeom prst="rect">
            <a:avLst/>
          </a:prstGeom>
          <a:noFill/>
          <a:ln/>
        </p:spPr>
        <p:txBody>
          <a:bodyPr wrap="none" lIns="0" tIns="0" rIns="0" bIns="0" rtlCol="0" anchor="t"/>
          <a:lstStyle/>
          <a:p>
            <a:pPr marL="0" indent="0" algn="l">
              <a:lnSpc>
                <a:spcPts val="3100"/>
              </a:lnSpc>
              <a:buNone/>
            </a:pPr>
            <a:r>
              <a:rPr lang="en-US" sz="2450" b="1" dirty="0">
                <a:solidFill>
                  <a:srgbClr val="000000"/>
                </a:solidFill>
                <a:latin typeface="Inter Bold" pitchFamily="34" charset="0"/>
                <a:ea typeface="Inter Bold" pitchFamily="34" charset="-122"/>
                <a:cs typeface="Inter Bold" pitchFamily="34" charset="-120"/>
              </a:rPr>
              <a:t>Clases de Almacenamiento - Acceso Poco Frecuente</a:t>
            </a:r>
            <a:endParaRPr lang="en-US" sz="2450" dirty="0"/>
          </a:p>
        </p:txBody>
      </p:sp>
      <p:sp>
        <p:nvSpPr>
          <p:cNvPr id="3" name="Text 1"/>
          <p:cNvSpPr/>
          <p:nvPr/>
        </p:nvSpPr>
        <p:spPr>
          <a:xfrm>
            <a:off x="441841" y="1057156"/>
            <a:ext cx="3771186" cy="197287"/>
          </a:xfrm>
          <a:prstGeom prst="rect">
            <a:avLst/>
          </a:prstGeom>
          <a:noFill/>
          <a:ln/>
        </p:spPr>
        <p:txBody>
          <a:bodyPr wrap="none" lIns="0" tIns="0" rIns="0" bIns="0" rtlCol="0" anchor="t"/>
          <a:lstStyle/>
          <a:p>
            <a:pPr marL="0" indent="0" algn="l">
              <a:lnSpc>
                <a:spcPts val="1550"/>
              </a:lnSpc>
              <a:buNone/>
            </a:pPr>
            <a:r>
              <a:rPr lang="en-US" sz="2400" b="1" dirty="0">
                <a:solidFill>
                  <a:srgbClr val="000000"/>
                </a:solidFill>
                <a:latin typeface="Inter Bold" pitchFamily="34" charset="0"/>
                <a:ea typeface="Inter Bold" pitchFamily="34" charset="-122"/>
                <a:cs typeface="Inter Bold" pitchFamily="34" charset="-120"/>
              </a:rPr>
              <a:t>S3 Standard-Infrequent Access (S3 Standard-IA)</a:t>
            </a:r>
            <a:endParaRPr lang="en-US" sz="2400" dirty="0"/>
          </a:p>
        </p:txBody>
      </p:sp>
      <p:sp>
        <p:nvSpPr>
          <p:cNvPr id="4" name="Text 2"/>
          <p:cNvSpPr/>
          <p:nvPr/>
        </p:nvSpPr>
        <p:spPr>
          <a:xfrm>
            <a:off x="441841" y="1380649"/>
            <a:ext cx="6719411" cy="403860"/>
          </a:xfrm>
          <a:prstGeom prst="rect">
            <a:avLst/>
          </a:prstGeom>
          <a:noFill/>
          <a:ln/>
        </p:spPr>
        <p:txBody>
          <a:bodyPr wrap="square" lIns="0" tIns="0" rIns="0" bIns="0" rtlCol="0" anchor="t"/>
          <a:lstStyle/>
          <a:p>
            <a:pPr marL="342900" indent="-342900" algn="l">
              <a:lnSpc>
                <a:spcPts val="1550"/>
              </a:lnSpc>
              <a:buSzPct val="100000"/>
              <a:buChar char="•"/>
            </a:pPr>
            <a:r>
              <a:rPr lang="en-US" sz="1400" b="1" dirty="0">
                <a:solidFill>
                  <a:srgbClr val="272525"/>
                </a:solidFill>
                <a:latin typeface="Inter" pitchFamily="34" charset="0"/>
                <a:ea typeface="Inter" pitchFamily="34" charset="-122"/>
                <a:cs typeface="Inter" pitchFamily="34" charset="-120"/>
              </a:rPr>
              <a:t>Uso:</a:t>
            </a:r>
            <a:r>
              <a:rPr lang="en-US" sz="1400" dirty="0">
                <a:solidFill>
                  <a:srgbClr val="272525"/>
                </a:solidFill>
                <a:latin typeface="Inter" pitchFamily="34" charset="0"/>
                <a:ea typeface="Inter" pitchFamily="34" charset="-122"/>
                <a:cs typeface="Inter" pitchFamily="34" charset="-120"/>
              </a:rPr>
              <a:t> Para datos de acceso menos frecuente, pero que deben estar disponibles rápidamente cuando se necesitan (milisegundos)</a:t>
            </a:r>
            <a:endParaRPr lang="en-US" sz="1400" dirty="0"/>
          </a:p>
        </p:txBody>
      </p:sp>
      <p:sp>
        <p:nvSpPr>
          <p:cNvPr id="5" name="Text 3"/>
          <p:cNvSpPr/>
          <p:nvPr/>
        </p:nvSpPr>
        <p:spPr>
          <a:xfrm>
            <a:off x="441841" y="1828681"/>
            <a:ext cx="6719411" cy="201930"/>
          </a:xfrm>
          <a:prstGeom prst="rect">
            <a:avLst/>
          </a:prstGeom>
          <a:noFill/>
          <a:ln/>
        </p:spPr>
        <p:txBody>
          <a:bodyPr wrap="none" lIns="0" tIns="0" rIns="0" bIns="0" rtlCol="0" anchor="t"/>
          <a:lstStyle/>
          <a:p>
            <a:pPr marL="342900" indent="-342900" algn="l">
              <a:lnSpc>
                <a:spcPts val="1550"/>
              </a:lnSpc>
              <a:buSzPct val="100000"/>
              <a:buChar char="•"/>
            </a:pPr>
            <a:r>
              <a:rPr lang="en-US" sz="1400" b="1" dirty="0">
                <a:solidFill>
                  <a:srgbClr val="272525"/>
                </a:solidFill>
                <a:latin typeface="Inter" pitchFamily="34" charset="0"/>
                <a:ea typeface="Inter" pitchFamily="34" charset="-122"/>
                <a:cs typeface="Inter" pitchFamily="34" charset="-120"/>
              </a:rPr>
              <a:t>Durabilidad:</a:t>
            </a:r>
            <a:r>
              <a:rPr lang="en-US" sz="1400" dirty="0">
                <a:solidFill>
                  <a:srgbClr val="272525"/>
                </a:solidFill>
                <a:latin typeface="Inter" pitchFamily="34" charset="0"/>
                <a:ea typeface="Inter" pitchFamily="34" charset="-122"/>
                <a:cs typeface="Inter" pitchFamily="34" charset="-120"/>
              </a:rPr>
              <a:t> Mínimo 3 AZs</a:t>
            </a:r>
            <a:endParaRPr lang="en-US" sz="1400" dirty="0"/>
          </a:p>
        </p:txBody>
      </p:sp>
      <p:sp>
        <p:nvSpPr>
          <p:cNvPr id="6" name="Text 4"/>
          <p:cNvSpPr/>
          <p:nvPr/>
        </p:nvSpPr>
        <p:spPr>
          <a:xfrm>
            <a:off x="441841" y="2074783"/>
            <a:ext cx="6719411" cy="201930"/>
          </a:xfrm>
          <a:prstGeom prst="rect">
            <a:avLst/>
          </a:prstGeom>
          <a:noFill/>
          <a:ln/>
        </p:spPr>
        <p:txBody>
          <a:bodyPr wrap="none" lIns="0" tIns="0" rIns="0" bIns="0" rtlCol="0" anchor="t"/>
          <a:lstStyle/>
          <a:p>
            <a:pPr marL="342900" indent="-342900" algn="l">
              <a:lnSpc>
                <a:spcPts val="1550"/>
              </a:lnSpc>
              <a:buSzPct val="100000"/>
              <a:buChar char="•"/>
            </a:pPr>
            <a:r>
              <a:rPr lang="en-US" sz="1400" b="1" dirty="0">
                <a:solidFill>
                  <a:srgbClr val="272525"/>
                </a:solidFill>
                <a:latin typeface="Inter" pitchFamily="34" charset="0"/>
                <a:ea typeface="Inter" pitchFamily="34" charset="-122"/>
                <a:cs typeface="Inter" pitchFamily="34" charset="-120"/>
              </a:rPr>
              <a:t>Coste:</a:t>
            </a:r>
            <a:r>
              <a:rPr lang="en-US" sz="1400" dirty="0">
                <a:solidFill>
                  <a:srgbClr val="272525"/>
                </a:solidFill>
                <a:latin typeface="Inter" pitchFamily="34" charset="0"/>
                <a:ea typeface="Inter" pitchFamily="34" charset="-122"/>
                <a:cs typeface="Inter" pitchFamily="34" charset="-120"/>
              </a:rPr>
              <a:t> Almacenamiento más barato que Standard, pero se aplica tarifa de recuperación</a:t>
            </a:r>
            <a:endParaRPr lang="en-US" sz="1400" dirty="0"/>
          </a:p>
        </p:txBody>
      </p:sp>
      <p:sp>
        <p:nvSpPr>
          <p:cNvPr id="7" name="Text 5"/>
          <p:cNvSpPr/>
          <p:nvPr/>
        </p:nvSpPr>
        <p:spPr>
          <a:xfrm>
            <a:off x="441841" y="2320885"/>
            <a:ext cx="6719411" cy="201930"/>
          </a:xfrm>
          <a:prstGeom prst="rect">
            <a:avLst/>
          </a:prstGeom>
          <a:noFill/>
          <a:ln/>
        </p:spPr>
        <p:txBody>
          <a:bodyPr wrap="none" lIns="0" tIns="0" rIns="0" bIns="0" rtlCol="0" anchor="t"/>
          <a:lstStyle/>
          <a:p>
            <a:pPr marL="342900" indent="-342900" algn="l">
              <a:lnSpc>
                <a:spcPts val="1550"/>
              </a:lnSpc>
              <a:buSzPct val="100000"/>
              <a:buChar char="•"/>
            </a:pPr>
            <a:r>
              <a:rPr lang="en-US" sz="1400" b="1" dirty="0">
                <a:solidFill>
                  <a:srgbClr val="272525"/>
                </a:solidFill>
                <a:latin typeface="Inter" pitchFamily="34" charset="0"/>
                <a:ea typeface="Inter" pitchFamily="34" charset="-122"/>
                <a:cs typeface="Inter" pitchFamily="34" charset="-120"/>
              </a:rPr>
              <a:t>Caso IA:</a:t>
            </a:r>
            <a:r>
              <a:rPr lang="en-US" sz="1400" dirty="0">
                <a:solidFill>
                  <a:srgbClr val="272525"/>
                </a:solidFill>
                <a:latin typeface="Inter" pitchFamily="34" charset="0"/>
                <a:ea typeface="Inter" pitchFamily="34" charset="-122"/>
                <a:cs typeface="Inter" pitchFamily="34" charset="-120"/>
              </a:rPr>
              <a:t> Backups, logs antiguos, datasets que se usan esporádicamente</a:t>
            </a:r>
            <a:endParaRPr lang="en-US" sz="1400" dirty="0"/>
          </a:p>
        </p:txBody>
      </p:sp>
      <p:sp>
        <p:nvSpPr>
          <p:cNvPr id="8" name="Text 6"/>
          <p:cNvSpPr/>
          <p:nvPr/>
        </p:nvSpPr>
        <p:spPr>
          <a:xfrm>
            <a:off x="440174" y="2928818"/>
            <a:ext cx="3855720" cy="197287"/>
          </a:xfrm>
          <a:prstGeom prst="rect">
            <a:avLst/>
          </a:prstGeom>
          <a:noFill/>
          <a:ln/>
        </p:spPr>
        <p:txBody>
          <a:bodyPr wrap="none" lIns="0" tIns="0" rIns="0" bIns="0" rtlCol="0" anchor="t"/>
          <a:lstStyle/>
          <a:p>
            <a:pPr marL="0" indent="0" algn="l">
              <a:lnSpc>
                <a:spcPts val="1550"/>
              </a:lnSpc>
              <a:buNone/>
            </a:pPr>
            <a:r>
              <a:rPr lang="en-US" sz="2400" b="1" dirty="0">
                <a:solidFill>
                  <a:srgbClr val="000000"/>
                </a:solidFill>
                <a:latin typeface="Inter Bold" pitchFamily="34" charset="0"/>
                <a:ea typeface="Inter Bold" pitchFamily="34" charset="-122"/>
                <a:cs typeface="Inter Bold" pitchFamily="34" charset="-120"/>
              </a:rPr>
              <a:t>S3 One Zone-Infrequent Access (S3 One Zone-IA)</a:t>
            </a:r>
            <a:endParaRPr lang="en-US" sz="2400" dirty="0"/>
          </a:p>
        </p:txBody>
      </p:sp>
      <p:sp>
        <p:nvSpPr>
          <p:cNvPr id="9" name="Text 7"/>
          <p:cNvSpPr/>
          <p:nvPr/>
        </p:nvSpPr>
        <p:spPr>
          <a:xfrm>
            <a:off x="440174" y="3252311"/>
            <a:ext cx="6719411" cy="201930"/>
          </a:xfrm>
          <a:prstGeom prst="rect">
            <a:avLst/>
          </a:prstGeom>
          <a:noFill/>
          <a:ln/>
        </p:spPr>
        <p:txBody>
          <a:bodyPr wrap="none" lIns="0" tIns="0" rIns="0" bIns="0" rtlCol="0" anchor="t"/>
          <a:lstStyle/>
          <a:p>
            <a:pPr marL="342900" indent="-342900" algn="l">
              <a:lnSpc>
                <a:spcPts val="1550"/>
              </a:lnSpc>
              <a:buSzPct val="100000"/>
              <a:buChar char="•"/>
            </a:pPr>
            <a:r>
              <a:rPr lang="en-US" sz="1400" b="1" dirty="0">
                <a:solidFill>
                  <a:srgbClr val="272525"/>
                </a:solidFill>
                <a:latin typeface="Inter" pitchFamily="34" charset="0"/>
                <a:ea typeface="Inter" pitchFamily="34" charset="-122"/>
                <a:cs typeface="Inter" pitchFamily="34" charset="-120"/>
              </a:rPr>
              <a:t>Uso:</a:t>
            </a:r>
            <a:r>
              <a:rPr lang="en-US" sz="1400" dirty="0">
                <a:solidFill>
                  <a:srgbClr val="272525"/>
                </a:solidFill>
                <a:latin typeface="Inter" pitchFamily="34" charset="0"/>
                <a:ea typeface="Inter" pitchFamily="34" charset="-122"/>
                <a:cs typeface="Inter" pitchFamily="34" charset="-120"/>
              </a:rPr>
              <a:t> Similar a Standard-IA, pero para datos no críticos que son fácilmente reproducibles</a:t>
            </a:r>
            <a:endParaRPr lang="en-US" sz="1400" dirty="0"/>
          </a:p>
        </p:txBody>
      </p:sp>
      <p:sp>
        <p:nvSpPr>
          <p:cNvPr id="10" name="Text 8"/>
          <p:cNvSpPr/>
          <p:nvPr/>
        </p:nvSpPr>
        <p:spPr>
          <a:xfrm>
            <a:off x="440174" y="3498414"/>
            <a:ext cx="6719411" cy="201930"/>
          </a:xfrm>
          <a:prstGeom prst="rect">
            <a:avLst/>
          </a:prstGeom>
          <a:noFill/>
          <a:ln/>
        </p:spPr>
        <p:txBody>
          <a:bodyPr wrap="none" lIns="0" tIns="0" rIns="0" bIns="0" rtlCol="0" anchor="t"/>
          <a:lstStyle/>
          <a:p>
            <a:pPr marL="342900" indent="-342900" algn="l">
              <a:lnSpc>
                <a:spcPts val="1550"/>
              </a:lnSpc>
              <a:buSzPct val="100000"/>
              <a:buChar char="•"/>
            </a:pPr>
            <a:r>
              <a:rPr lang="en-US" sz="1400" b="1" dirty="0">
                <a:solidFill>
                  <a:srgbClr val="272525"/>
                </a:solidFill>
                <a:latin typeface="Inter" pitchFamily="34" charset="0"/>
                <a:ea typeface="Inter" pitchFamily="34" charset="-122"/>
                <a:cs typeface="Inter" pitchFamily="34" charset="-120"/>
              </a:rPr>
              <a:t>Durabilidad:</a:t>
            </a:r>
            <a:r>
              <a:rPr lang="en-US" sz="1400" dirty="0">
                <a:solidFill>
                  <a:srgbClr val="272525"/>
                </a:solidFill>
                <a:latin typeface="Inter" pitchFamily="34" charset="0"/>
                <a:ea typeface="Inter" pitchFamily="34" charset="-122"/>
                <a:cs typeface="Inter" pitchFamily="34" charset="-120"/>
              </a:rPr>
              <a:t> Los datos se almacenan en </a:t>
            </a:r>
            <a:r>
              <a:rPr lang="en-US" sz="1400" b="1" dirty="0">
                <a:solidFill>
                  <a:srgbClr val="4950BC"/>
                </a:solidFill>
                <a:latin typeface="Inter" pitchFamily="34" charset="0"/>
                <a:ea typeface="Inter" pitchFamily="34" charset="-122"/>
                <a:cs typeface="Inter" pitchFamily="34" charset="-120"/>
              </a:rPr>
              <a:t>una única AZ</a:t>
            </a:r>
            <a:endParaRPr lang="en-US" sz="1400" dirty="0"/>
          </a:p>
        </p:txBody>
      </p:sp>
      <p:sp>
        <p:nvSpPr>
          <p:cNvPr id="11" name="Text 9"/>
          <p:cNvSpPr/>
          <p:nvPr/>
        </p:nvSpPr>
        <p:spPr>
          <a:xfrm>
            <a:off x="440174" y="3744516"/>
            <a:ext cx="6719411" cy="201930"/>
          </a:xfrm>
          <a:prstGeom prst="rect">
            <a:avLst/>
          </a:prstGeom>
          <a:noFill/>
          <a:ln/>
        </p:spPr>
        <p:txBody>
          <a:bodyPr wrap="none" lIns="0" tIns="0" rIns="0" bIns="0" rtlCol="0" anchor="t"/>
          <a:lstStyle/>
          <a:p>
            <a:pPr marL="342900" indent="-342900" algn="l">
              <a:lnSpc>
                <a:spcPts val="1550"/>
              </a:lnSpc>
              <a:buSzPct val="100000"/>
              <a:buChar char="•"/>
            </a:pPr>
            <a:r>
              <a:rPr lang="en-US" sz="1400" b="1" dirty="0">
                <a:solidFill>
                  <a:srgbClr val="272525"/>
                </a:solidFill>
                <a:latin typeface="Inter" pitchFamily="34" charset="0"/>
                <a:ea typeface="Inter" pitchFamily="34" charset="-122"/>
                <a:cs typeface="Inter" pitchFamily="34" charset="-120"/>
              </a:rPr>
              <a:t>Coste:</a:t>
            </a:r>
            <a:r>
              <a:rPr lang="en-US" sz="1400" dirty="0">
                <a:solidFill>
                  <a:srgbClr val="272525"/>
                </a:solidFill>
                <a:latin typeface="Inter" pitchFamily="34" charset="0"/>
                <a:ea typeface="Inter" pitchFamily="34" charset="-122"/>
                <a:cs typeface="Inter" pitchFamily="34" charset="-120"/>
              </a:rPr>
              <a:t> ~20% más barato que S3 Standard-IA</a:t>
            </a:r>
            <a:endParaRPr lang="en-US" sz="1400" dirty="0"/>
          </a:p>
        </p:txBody>
      </p:sp>
      <p:sp>
        <p:nvSpPr>
          <p:cNvPr id="12" name="Text 10"/>
          <p:cNvSpPr/>
          <p:nvPr/>
        </p:nvSpPr>
        <p:spPr>
          <a:xfrm>
            <a:off x="440174" y="3990617"/>
            <a:ext cx="6719411" cy="201930"/>
          </a:xfrm>
          <a:prstGeom prst="rect">
            <a:avLst/>
          </a:prstGeom>
          <a:noFill/>
          <a:ln/>
        </p:spPr>
        <p:txBody>
          <a:bodyPr wrap="none" lIns="0" tIns="0" rIns="0" bIns="0" rtlCol="0" anchor="t"/>
          <a:lstStyle/>
          <a:p>
            <a:pPr marL="342900" indent="-342900" algn="l">
              <a:lnSpc>
                <a:spcPts val="1550"/>
              </a:lnSpc>
              <a:buSzPct val="100000"/>
              <a:buChar char="•"/>
            </a:pPr>
            <a:r>
              <a:rPr lang="en-US" sz="1400" b="1" dirty="0">
                <a:solidFill>
                  <a:srgbClr val="272525"/>
                </a:solidFill>
                <a:latin typeface="Inter" pitchFamily="34" charset="0"/>
                <a:ea typeface="Inter" pitchFamily="34" charset="-122"/>
                <a:cs typeface="Inter" pitchFamily="34" charset="-120"/>
              </a:rPr>
              <a:t>Caso IA:</a:t>
            </a:r>
            <a:r>
              <a:rPr lang="en-US" sz="1400" dirty="0">
                <a:solidFill>
                  <a:srgbClr val="272525"/>
                </a:solidFill>
                <a:latin typeface="Inter" pitchFamily="34" charset="0"/>
                <a:ea typeface="Inter" pitchFamily="34" charset="-122"/>
                <a:cs typeface="Inter" pitchFamily="34" charset="-120"/>
              </a:rPr>
              <a:t> Resultados intermedios de procesamiento, datos generados que pueden recrearse</a:t>
            </a:r>
            <a:endParaRPr lang="en-US" sz="1400" dirty="0"/>
          </a:p>
        </p:txBody>
      </p:sp>
      <p:pic>
        <p:nvPicPr>
          <p:cNvPr id="13" name="Image 0" descr="preencoded.png"/>
          <p:cNvPicPr>
            <a:picLocks noChangeAspect="1"/>
          </p:cNvPicPr>
          <p:nvPr/>
        </p:nvPicPr>
        <p:blipFill>
          <a:blip r:embed="rId3"/>
          <a:stretch>
            <a:fillRect/>
          </a:stretch>
        </p:blipFill>
        <p:spPr>
          <a:xfrm>
            <a:off x="7719655" y="1255633"/>
            <a:ext cx="6719411" cy="671941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Personalizado</PresentationFormat>
  <Paragraphs>0</Paragraphs>
  <Slides>31</Slides>
  <Notes>31</Notes>
  <HiddenSlides>0</HiddenSlides>
  <MMClips>0</MMClips>
  <ScaleCrop>false</ScaleCrop>
  <HeadingPairs>
    <vt:vector size="4" baseType="variant">
      <vt:variant>
        <vt:lpstr>Tema</vt:lpstr>
      </vt:variant>
      <vt:variant>
        <vt:i4>1</vt:i4>
      </vt:variant>
      <vt:variant>
        <vt:lpstr>Títulos de diapositiva</vt:lpstr>
      </vt:variant>
      <vt:variant>
        <vt:i4>31</vt:i4>
      </vt:variant>
    </vt:vector>
  </HeadingPairs>
  <TitlesOfParts>
    <vt:vector size="32" baseType="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73</cp:revision>
  <dcterms:created xsi:type="dcterms:W3CDTF">2025-08-25T10:28:52Z</dcterms:created>
  <dcterms:modified xsi:type="dcterms:W3CDTF">2025-10-14T21:42:06Z</dcterms:modified>
</cp:coreProperties>
</file>